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56" r:id="rId2"/>
    <p:sldId id="259" r:id="rId3"/>
    <p:sldId id="261" r:id="rId4"/>
    <p:sldId id="323" r:id="rId5"/>
    <p:sldId id="324" r:id="rId6"/>
    <p:sldId id="325" r:id="rId7"/>
    <p:sldId id="307" r:id="rId8"/>
    <p:sldId id="326" r:id="rId9"/>
    <p:sldId id="309" r:id="rId10"/>
    <p:sldId id="327" r:id="rId11"/>
    <p:sldId id="310" r:id="rId12"/>
    <p:sldId id="328" r:id="rId13"/>
    <p:sldId id="312" r:id="rId14"/>
    <p:sldId id="297" r:id="rId15"/>
    <p:sldId id="314" r:id="rId16"/>
    <p:sldId id="329" r:id="rId17"/>
    <p:sldId id="319" r:id="rId18"/>
    <p:sldId id="315" r:id="rId19"/>
    <p:sldId id="322" r:id="rId20"/>
    <p:sldId id="330" r:id="rId21"/>
    <p:sldId id="331" r:id="rId22"/>
    <p:sldId id="332" r:id="rId23"/>
    <p:sldId id="333" r:id="rId24"/>
    <p:sldId id="320" r:id="rId25"/>
    <p:sldId id="318" r:id="rId26"/>
    <p:sldId id="334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1B861"/>
    <a:srgbClr val="FF99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83205FB-EC09-6EE6-2079-6B5CB3B8848B}" v="11" dt="2022-04-04T01:11:38.168"/>
    <p1510:client id="{774AF127-F7E8-2458-1136-CD7970166FD6}" v="1" dt="2022-03-31T01:39:42.740"/>
    <p1510:client id="{A1BBE63B-FBB4-4A89-B8C7-25A0EE3DD814}" v="121" dt="2022-03-29T17:30:00.321"/>
    <p1510:client id="{A59990A1-4124-A0A7-2F1B-A006537CABD3}" v="88" dt="2022-03-29T17:59:29.977"/>
    <p1510:client id="{E5E68674-B7AA-49D4-B718-012EEF3AB371}" v="125" dt="2022-03-29T17:33:14.420"/>
    <p1510:client id="{E9B2EE6F-6FF2-45BA-422B-CDF7C0FCD880}" v="99" dt="2022-03-29T17:54:55.60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546" autoAdjust="0"/>
    <p:restoredTop sz="94719"/>
  </p:normalViewPr>
  <p:slideViewPr>
    <p:cSldViewPr snapToGrid="0">
      <p:cViewPr varScale="1">
        <p:scale>
          <a:sx n="103" d="100"/>
          <a:sy n="103" d="100"/>
        </p:scale>
        <p:origin x="114" y="2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est User" userId="S::urn:spo:anon#10f494c337cc726e1d32c50430d7b4ead9f005fd09b9b1ed1810cc68a9bfe338::" providerId="AD" clId="Web-{283205FB-EC09-6EE6-2079-6B5CB3B8848B}"/>
    <pc:docChg chg="modSld">
      <pc:chgData name="Guest User" userId="S::urn:spo:anon#10f494c337cc726e1d32c50430d7b4ead9f005fd09b9b1ed1810cc68a9bfe338::" providerId="AD" clId="Web-{283205FB-EC09-6EE6-2079-6B5CB3B8848B}" dt="2022-04-04T01:11:38.168" v="10"/>
      <pc:docMkLst>
        <pc:docMk/>
      </pc:docMkLst>
      <pc:sldChg chg="addSp delSp">
        <pc:chgData name="Guest User" userId="S::urn:spo:anon#10f494c337cc726e1d32c50430d7b4ead9f005fd09b9b1ed1810cc68a9bfe338::" providerId="AD" clId="Web-{283205FB-EC09-6EE6-2079-6B5CB3B8848B}" dt="2022-04-04T01:11:38.168" v="10"/>
        <pc:sldMkLst>
          <pc:docMk/>
          <pc:sldMk cId="3261202239" sldId="329"/>
        </pc:sldMkLst>
        <pc:spChg chg="del">
          <ac:chgData name="Guest User" userId="S::urn:spo:anon#10f494c337cc726e1d32c50430d7b4ead9f005fd09b9b1ed1810cc68a9bfe338::" providerId="AD" clId="Web-{283205FB-EC09-6EE6-2079-6B5CB3B8848B}" dt="2022-04-04T01:11:38.168" v="10"/>
          <ac:spMkLst>
            <pc:docMk/>
            <pc:sldMk cId="3261202239" sldId="329"/>
            <ac:spMk id="2" creationId="{29024E11-B877-1546-C76B-9B5800D0B716}"/>
          </ac:spMkLst>
        </pc:spChg>
        <pc:spChg chg="add del">
          <ac:chgData name="Guest User" userId="S::urn:spo:anon#10f494c337cc726e1d32c50430d7b4ead9f005fd09b9b1ed1810cc68a9bfe338::" providerId="AD" clId="Web-{283205FB-EC09-6EE6-2079-6B5CB3B8848B}" dt="2022-04-04T01:11:37.136" v="9"/>
          <ac:spMkLst>
            <pc:docMk/>
            <pc:sldMk cId="3261202239" sldId="329"/>
            <ac:spMk id="3" creationId="{07BA11B9-E722-612B-9AB7-888F4CF2B5CA}"/>
          </ac:spMkLst>
        </pc:spChg>
        <pc:spChg chg="add del">
          <ac:chgData name="Guest User" userId="S::urn:spo:anon#10f494c337cc726e1d32c50430d7b4ead9f005fd09b9b1ed1810cc68a9bfe338::" providerId="AD" clId="Web-{283205FB-EC09-6EE6-2079-6B5CB3B8848B}" dt="2022-04-04T01:11:34.808" v="8"/>
          <ac:spMkLst>
            <pc:docMk/>
            <pc:sldMk cId="3261202239" sldId="329"/>
            <ac:spMk id="7" creationId="{61F63C6C-EA19-81AD-2626-A342663CAD16}"/>
          </ac:spMkLst>
        </pc:spChg>
        <pc:spChg chg="add del">
          <ac:chgData name="Guest User" userId="S::urn:spo:anon#10f494c337cc726e1d32c50430d7b4ead9f005fd09b9b1ed1810cc68a9bfe338::" providerId="AD" clId="Web-{283205FB-EC09-6EE6-2079-6B5CB3B8848B}" dt="2022-04-04T01:11:31.448" v="7"/>
          <ac:spMkLst>
            <pc:docMk/>
            <pc:sldMk cId="3261202239" sldId="329"/>
            <ac:spMk id="8" creationId="{916F4385-07FB-93B6-214D-0C6C30F0D477}"/>
          </ac:spMkLst>
        </pc:spChg>
        <pc:spChg chg="add del">
          <ac:chgData name="Guest User" userId="S::urn:spo:anon#10f494c337cc726e1d32c50430d7b4ead9f005fd09b9b1ed1810cc68a9bfe338::" providerId="AD" clId="Web-{283205FB-EC09-6EE6-2079-6B5CB3B8848B}" dt="2022-04-04T01:11:29.995" v="6"/>
          <ac:spMkLst>
            <pc:docMk/>
            <pc:sldMk cId="3261202239" sldId="329"/>
            <ac:spMk id="9" creationId="{45BDF931-E002-66CF-7474-89A4E8BD55CD}"/>
          </ac:spMkLst>
        </pc:spChg>
        <pc:spChg chg="add del">
          <ac:chgData name="Guest User" userId="S::urn:spo:anon#10f494c337cc726e1d32c50430d7b4ead9f005fd09b9b1ed1810cc68a9bfe338::" providerId="AD" clId="Web-{283205FB-EC09-6EE6-2079-6B5CB3B8848B}" dt="2022-04-04T01:11:28.558" v="5"/>
          <ac:spMkLst>
            <pc:docMk/>
            <pc:sldMk cId="3261202239" sldId="329"/>
            <ac:spMk id="10" creationId="{7427349A-99A1-2716-6F18-496752CD4679}"/>
          </ac:spMkLst>
        </pc:spChg>
      </pc:sldChg>
    </pc:docChg>
  </pc:docChgLst>
  <pc:docChgLst>
    <pc:chgData name="Shakil Ahmed Rafi" userId="S::sarafi@uark.edu::b91eb343-af7b-4d54-b97c-49ca534835c5" providerId="AD" clId="Web-{E5E68674-B7AA-49D4-B718-012EEF3AB371}"/>
    <pc:docChg chg="modSld">
      <pc:chgData name="Shakil Ahmed Rafi" userId="S::sarafi@uark.edu::b91eb343-af7b-4d54-b97c-49ca534835c5" providerId="AD" clId="Web-{E5E68674-B7AA-49D4-B718-012EEF3AB371}" dt="2022-03-29T17:32:40.403" v="69" actId="20577"/>
      <pc:docMkLst>
        <pc:docMk/>
      </pc:docMkLst>
      <pc:sldChg chg="modSp">
        <pc:chgData name="Shakil Ahmed Rafi" userId="S::sarafi@uark.edu::b91eb343-af7b-4d54-b97c-49ca534835c5" providerId="AD" clId="Web-{E5E68674-B7AA-49D4-B718-012EEF3AB371}" dt="2022-03-29T17:32:40.403" v="69" actId="20577"/>
        <pc:sldMkLst>
          <pc:docMk/>
          <pc:sldMk cId="3857692010" sldId="318"/>
        </pc:sldMkLst>
        <pc:spChg chg="mod">
          <ac:chgData name="Shakil Ahmed Rafi" userId="S::sarafi@uark.edu::b91eb343-af7b-4d54-b97c-49ca534835c5" providerId="AD" clId="Web-{E5E68674-B7AA-49D4-B718-012EEF3AB371}" dt="2022-03-29T17:32:40.403" v="69" actId="20577"/>
          <ac:spMkLst>
            <pc:docMk/>
            <pc:sldMk cId="3857692010" sldId="318"/>
            <ac:spMk id="19" creationId="{AF6F111F-BCE2-41AF-9E3B-585F1C51EE32}"/>
          </ac:spMkLst>
        </pc:spChg>
      </pc:sldChg>
    </pc:docChg>
  </pc:docChgLst>
  <pc:docChgLst>
    <pc:chgData name="Shakil Ahmed Rafi" userId="S::sarafi@uark.edu::b91eb343-af7b-4d54-b97c-49ca534835c5" providerId="AD" clId="Web-{A1BBE63B-FBB4-4A89-B8C7-25A0EE3DD814}"/>
    <pc:docChg chg="modSld">
      <pc:chgData name="Shakil Ahmed Rafi" userId="S::sarafi@uark.edu::b91eb343-af7b-4d54-b97c-49ca534835c5" providerId="AD" clId="Web-{A1BBE63B-FBB4-4A89-B8C7-25A0EE3DD814}" dt="2022-03-29T17:30:00.321" v="67" actId="14100"/>
      <pc:docMkLst>
        <pc:docMk/>
      </pc:docMkLst>
      <pc:sldChg chg="addSp">
        <pc:chgData name="Shakil Ahmed Rafi" userId="S::sarafi@uark.edu::b91eb343-af7b-4d54-b97c-49ca534835c5" providerId="AD" clId="Web-{A1BBE63B-FBB4-4A89-B8C7-25A0EE3DD814}" dt="2022-03-29T17:13:17.110" v="1"/>
        <pc:sldMkLst>
          <pc:docMk/>
          <pc:sldMk cId="3662264516" sldId="297"/>
        </pc:sldMkLst>
        <pc:grpChg chg="add">
          <ac:chgData name="Shakil Ahmed Rafi" userId="S::sarafi@uark.edu::b91eb343-af7b-4d54-b97c-49ca534835c5" providerId="AD" clId="Web-{A1BBE63B-FBB4-4A89-B8C7-25A0EE3DD814}" dt="2022-03-29T17:13:17.110" v="1"/>
          <ac:grpSpMkLst>
            <pc:docMk/>
            <pc:sldMk cId="3662264516" sldId="297"/>
            <ac:grpSpMk id="2" creationId="{B2B64D95-B2A9-B816-B2AD-93793165071C}"/>
          </ac:grpSpMkLst>
        </pc:grpChg>
      </pc:sldChg>
      <pc:sldChg chg="modSp">
        <pc:chgData name="Shakil Ahmed Rafi" userId="S::sarafi@uark.edu::b91eb343-af7b-4d54-b97c-49ca534835c5" providerId="AD" clId="Web-{A1BBE63B-FBB4-4A89-B8C7-25A0EE3DD814}" dt="2022-03-29T17:30:00.321" v="67" actId="14100"/>
        <pc:sldMkLst>
          <pc:docMk/>
          <pc:sldMk cId="1691106446" sldId="312"/>
        </pc:sldMkLst>
        <pc:picChg chg="mod">
          <ac:chgData name="Shakil Ahmed Rafi" userId="S::sarafi@uark.edu::b91eb343-af7b-4d54-b97c-49ca534835c5" providerId="AD" clId="Web-{A1BBE63B-FBB4-4A89-B8C7-25A0EE3DD814}" dt="2022-03-29T17:30:00.321" v="67" actId="14100"/>
          <ac:picMkLst>
            <pc:docMk/>
            <pc:sldMk cId="1691106446" sldId="312"/>
            <ac:picMk id="3" creationId="{93606790-0045-4221-A825-D34A9FAB6535}"/>
          </ac:picMkLst>
        </pc:picChg>
      </pc:sldChg>
      <pc:sldChg chg="addSp">
        <pc:chgData name="Shakil Ahmed Rafi" userId="S::sarafi@uark.edu::b91eb343-af7b-4d54-b97c-49ca534835c5" providerId="AD" clId="Web-{A1BBE63B-FBB4-4A89-B8C7-25A0EE3DD814}" dt="2022-03-29T17:11:50.390" v="0"/>
        <pc:sldMkLst>
          <pc:docMk/>
          <pc:sldMk cId="3707372462" sldId="315"/>
        </pc:sldMkLst>
        <pc:grpChg chg="add">
          <ac:chgData name="Shakil Ahmed Rafi" userId="S::sarafi@uark.edu::b91eb343-af7b-4d54-b97c-49ca534835c5" providerId="AD" clId="Web-{A1BBE63B-FBB4-4A89-B8C7-25A0EE3DD814}" dt="2022-03-29T17:11:50.390" v="0"/>
          <ac:grpSpMkLst>
            <pc:docMk/>
            <pc:sldMk cId="3707372462" sldId="315"/>
            <ac:grpSpMk id="2" creationId="{247E5D6B-034B-A1A2-2F97-B20DA20DB819}"/>
          </ac:grpSpMkLst>
        </pc:grpChg>
      </pc:sldChg>
      <pc:sldChg chg="modSp">
        <pc:chgData name="Shakil Ahmed Rafi" userId="S::sarafi@uark.edu::b91eb343-af7b-4d54-b97c-49ca534835c5" providerId="AD" clId="Web-{A1BBE63B-FBB4-4A89-B8C7-25A0EE3DD814}" dt="2022-03-29T17:28:11.459" v="65" actId="20577"/>
        <pc:sldMkLst>
          <pc:docMk/>
          <pc:sldMk cId="3857692010" sldId="318"/>
        </pc:sldMkLst>
        <pc:spChg chg="mod">
          <ac:chgData name="Shakil Ahmed Rafi" userId="S::sarafi@uark.edu::b91eb343-af7b-4d54-b97c-49ca534835c5" providerId="AD" clId="Web-{A1BBE63B-FBB4-4A89-B8C7-25A0EE3DD814}" dt="2022-03-29T17:28:11.459" v="65" actId="20577"/>
          <ac:spMkLst>
            <pc:docMk/>
            <pc:sldMk cId="3857692010" sldId="318"/>
            <ac:spMk id="19" creationId="{AF6F111F-BCE2-41AF-9E3B-585F1C51EE32}"/>
          </ac:spMkLst>
        </pc:spChg>
      </pc:sldChg>
      <pc:sldChg chg="modSp">
        <pc:chgData name="Shakil Ahmed Rafi" userId="S::sarafi@uark.edu::b91eb343-af7b-4d54-b97c-49ca534835c5" providerId="AD" clId="Web-{A1BBE63B-FBB4-4A89-B8C7-25A0EE3DD814}" dt="2022-03-29T17:19:20.431" v="59" actId="20577"/>
        <pc:sldMkLst>
          <pc:docMk/>
          <pc:sldMk cId="590490687" sldId="320"/>
        </pc:sldMkLst>
        <pc:spChg chg="mod">
          <ac:chgData name="Shakil Ahmed Rafi" userId="S::sarafi@uark.edu::b91eb343-af7b-4d54-b97c-49ca534835c5" providerId="AD" clId="Web-{A1BBE63B-FBB4-4A89-B8C7-25A0EE3DD814}" dt="2022-03-29T17:19:20.431" v="59" actId="20577"/>
          <ac:spMkLst>
            <pc:docMk/>
            <pc:sldMk cId="590490687" sldId="320"/>
            <ac:spMk id="5" creationId="{EB3DC069-4738-2D4A-B18A-116C75B78A0C}"/>
          </ac:spMkLst>
        </pc:spChg>
      </pc:sldChg>
      <pc:sldChg chg="modSp">
        <pc:chgData name="Shakil Ahmed Rafi" userId="S::sarafi@uark.edu::b91eb343-af7b-4d54-b97c-49ca534835c5" providerId="AD" clId="Web-{A1BBE63B-FBB4-4A89-B8C7-25A0EE3DD814}" dt="2022-03-29T17:17:35.616" v="51" actId="20577"/>
        <pc:sldMkLst>
          <pc:docMk/>
          <pc:sldMk cId="3261202239" sldId="329"/>
        </pc:sldMkLst>
        <pc:spChg chg="mod">
          <ac:chgData name="Shakil Ahmed Rafi" userId="S::sarafi@uark.edu::b91eb343-af7b-4d54-b97c-49ca534835c5" providerId="AD" clId="Web-{A1BBE63B-FBB4-4A89-B8C7-25A0EE3DD814}" dt="2022-03-29T17:17:35.616" v="51" actId="20577"/>
          <ac:spMkLst>
            <pc:docMk/>
            <pc:sldMk cId="3261202239" sldId="329"/>
            <ac:spMk id="5" creationId="{0612785F-49D2-4BEC-8A13-85E4FA0269CA}"/>
          </ac:spMkLst>
        </pc:spChg>
      </pc:sldChg>
      <pc:sldChg chg="modSp">
        <pc:chgData name="Shakil Ahmed Rafi" userId="S::sarafi@uark.edu::b91eb343-af7b-4d54-b97c-49ca534835c5" providerId="AD" clId="Web-{A1BBE63B-FBB4-4A89-B8C7-25A0EE3DD814}" dt="2022-03-29T17:18:46.102" v="56" actId="14100"/>
        <pc:sldMkLst>
          <pc:docMk/>
          <pc:sldMk cId="2995919982" sldId="331"/>
        </pc:sldMkLst>
        <pc:spChg chg="mod">
          <ac:chgData name="Shakil Ahmed Rafi" userId="S::sarafi@uark.edu::b91eb343-af7b-4d54-b97c-49ca534835c5" providerId="AD" clId="Web-{A1BBE63B-FBB4-4A89-B8C7-25A0EE3DD814}" dt="2022-03-29T17:18:42.477" v="55" actId="14100"/>
          <ac:spMkLst>
            <pc:docMk/>
            <pc:sldMk cId="2995919982" sldId="331"/>
            <ac:spMk id="35" creationId="{335CFAB4-3781-43D8-A4FE-4C2AA4B73901}"/>
          </ac:spMkLst>
        </pc:spChg>
        <pc:spChg chg="mod">
          <ac:chgData name="Shakil Ahmed Rafi" userId="S::sarafi@uark.edu::b91eb343-af7b-4d54-b97c-49ca534835c5" providerId="AD" clId="Web-{A1BBE63B-FBB4-4A89-B8C7-25A0EE3DD814}" dt="2022-03-29T17:18:46.102" v="56" actId="14100"/>
          <ac:spMkLst>
            <pc:docMk/>
            <pc:sldMk cId="2995919982" sldId="331"/>
            <ac:spMk id="36" creationId="{72ED3CBD-59CE-49FC-8CC0-6B8245952F94}"/>
          </ac:spMkLst>
        </pc:spChg>
      </pc:sldChg>
      <pc:sldChg chg="modSp">
        <pc:chgData name="Shakil Ahmed Rafi" userId="S::sarafi@uark.edu::b91eb343-af7b-4d54-b97c-49ca534835c5" providerId="AD" clId="Web-{A1BBE63B-FBB4-4A89-B8C7-25A0EE3DD814}" dt="2022-03-29T17:18:33.649" v="54" actId="14100"/>
        <pc:sldMkLst>
          <pc:docMk/>
          <pc:sldMk cId="2516879443" sldId="332"/>
        </pc:sldMkLst>
        <pc:spChg chg="mod">
          <ac:chgData name="Shakil Ahmed Rafi" userId="S::sarafi@uark.edu::b91eb343-af7b-4d54-b97c-49ca534835c5" providerId="AD" clId="Web-{A1BBE63B-FBB4-4A89-B8C7-25A0EE3DD814}" dt="2022-03-29T17:18:33.649" v="54" actId="14100"/>
          <ac:spMkLst>
            <pc:docMk/>
            <pc:sldMk cId="2516879443" sldId="332"/>
            <ac:spMk id="36" creationId="{72ED3CBD-59CE-49FC-8CC0-6B8245952F94}"/>
          </ac:spMkLst>
        </pc:spChg>
      </pc:sldChg>
      <pc:sldChg chg="modSp">
        <pc:chgData name="Shakil Ahmed Rafi" userId="S::sarafi@uark.edu::b91eb343-af7b-4d54-b97c-49ca534835c5" providerId="AD" clId="Web-{A1BBE63B-FBB4-4A89-B8C7-25A0EE3DD814}" dt="2022-03-29T17:18:27.664" v="53" actId="14100"/>
        <pc:sldMkLst>
          <pc:docMk/>
          <pc:sldMk cId="1288482843" sldId="333"/>
        </pc:sldMkLst>
        <pc:spChg chg="mod">
          <ac:chgData name="Shakil Ahmed Rafi" userId="S::sarafi@uark.edu::b91eb343-af7b-4d54-b97c-49ca534835c5" providerId="AD" clId="Web-{A1BBE63B-FBB4-4A89-B8C7-25A0EE3DD814}" dt="2022-03-29T17:18:23.539" v="52" actId="14100"/>
          <ac:spMkLst>
            <pc:docMk/>
            <pc:sldMk cId="1288482843" sldId="333"/>
            <ac:spMk id="35" creationId="{D62483FA-5D1F-40FE-95D1-48FC25ADF0E7}"/>
          </ac:spMkLst>
        </pc:spChg>
        <pc:spChg chg="mod">
          <ac:chgData name="Shakil Ahmed Rafi" userId="S::sarafi@uark.edu::b91eb343-af7b-4d54-b97c-49ca534835c5" providerId="AD" clId="Web-{A1BBE63B-FBB4-4A89-B8C7-25A0EE3DD814}" dt="2022-03-29T17:18:27.664" v="53" actId="14100"/>
          <ac:spMkLst>
            <pc:docMk/>
            <pc:sldMk cId="1288482843" sldId="333"/>
            <ac:spMk id="36" creationId="{72ED3CBD-59CE-49FC-8CC0-6B8245952F94}"/>
          </ac:spMkLst>
        </pc:spChg>
      </pc:sldChg>
    </pc:docChg>
  </pc:docChgLst>
  <pc:docChgLst>
    <pc:chgData name="Shakil Ahmed Rafi" userId="S::sarafi@uark.edu::b91eb343-af7b-4d54-b97c-49ca534835c5" providerId="AD" clId="Web-{A59990A1-4124-A0A7-2F1B-A006537CABD3}"/>
    <pc:docChg chg="modSld">
      <pc:chgData name="Shakil Ahmed Rafi" userId="S::sarafi@uark.edu::b91eb343-af7b-4d54-b97c-49ca534835c5" providerId="AD" clId="Web-{A59990A1-4124-A0A7-2F1B-A006537CABD3}" dt="2022-03-29T17:59:27.993" v="49" actId="20577"/>
      <pc:docMkLst>
        <pc:docMk/>
      </pc:docMkLst>
      <pc:sldChg chg="modSp">
        <pc:chgData name="Shakil Ahmed Rafi" userId="S::sarafi@uark.edu::b91eb343-af7b-4d54-b97c-49ca534835c5" providerId="AD" clId="Web-{A59990A1-4124-A0A7-2F1B-A006537CABD3}" dt="2022-03-29T17:59:27.993" v="49" actId="20577"/>
        <pc:sldMkLst>
          <pc:docMk/>
          <pc:sldMk cId="3792848385" sldId="334"/>
        </pc:sldMkLst>
        <pc:spChg chg="mod">
          <ac:chgData name="Shakil Ahmed Rafi" userId="S::sarafi@uark.edu::b91eb343-af7b-4d54-b97c-49ca534835c5" providerId="AD" clId="Web-{A59990A1-4124-A0A7-2F1B-A006537CABD3}" dt="2022-03-29T17:59:27.993" v="49" actId="20577"/>
          <ac:spMkLst>
            <pc:docMk/>
            <pc:sldMk cId="3792848385" sldId="334"/>
            <ac:spMk id="19" creationId="{AF6F111F-BCE2-41AF-9E3B-585F1C51EE32}"/>
          </ac:spMkLst>
        </pc:spChg>
      </pc:sldChg>
    </pc:docChg>
  </pc:docChgLst>
  <pc:docChgLst>
    <pc:chgData name="Shakil Ahmed Rafi" userId="S::sarafi@uark.edu::b91eb343-af7b-4d54-b97c-49ca534835c5" providerId="AD" clId="Web-{E9B2EE6F-6FF2-45BA-422B-CDF7C0FCD880}"/>
    <pc:docChg chg="addSld modSld">
      <pc:chgData name="Shakil Ahmed Rafi" userId="S::sarafi@uark.edu::b91eb343-af7b-4d54-b97c-49ca534835c5" providerId="AD" clId="Web-{E9B2EE6F-6FF2-45BA-422B-CDF7C0FCD880}" dt="2022-03-29T17:54:55.604" v="54" actId="20577"/>
      <pc:docMkLst>
        <pc:docMk/>
      </pc:docMkLst>
      <pc:sldChg chg="modSp add replId">
        <pc:chgData name="Shakil Ahmed Rafi" userId="S::sarafi@uark.edu::b91eb343-af7b-4d54-b97c-49ca534835c5" providerId="AD" clId="Web-{E9B2EE6F-6FF2-45BA-422B-CDF7C0FCD880}" dt="2022-03-29T17:54:55.604" v="54" actId="20577"/>
        <pc:sldMkLst>
          <pc:docMk/>
          <pc:sldMk cId="3792848385" sldId="334"/>
        </pc:sldMkLst>
        <pc:spChg chg="mod">
          <ac:chgData name="Shakil Ahmed Rafi" userId="S::sarafi@uark.edu::b91eb343-af7b-4d54-b97c-49ca534835c5" providerId="AD" clId="Web-{E9B2EE6F-6FF2-45BA-422B-CDF7C0FCD880}" dt="2022-03-29T17:52:51.111" v="2" actId="20577"/>
          <ac:spMkLst>
            <pc:docMk/>
            <pc:sldMk cId="3792848385" sldId="334"/>
            <ac:spMk id="5" creationId="{33E3F129-E997-4EC5-8710-2F41DA6C8209}"/>
          </ac:spMkLst>
        </pc:spChg>
        <pc:spChg chg="mod">
          <ac:chgData name="Shakil Ahmed Rafi" userId="S::sarafi@uark.edu::b91eb343-af7b-4d54-b97c-49ca534835c5" providerId="AD" clId="Web-{E9B2EE6F-6FF2-45BA-422B-CDF7C0FCD880}" dt="2022-03-29T17:54:55.604" v="54" actId="20577"/>
          <ac:spMkLst>
            <pc:docMk/>
            <pc:sldMk cId="3792848385" sldId="334"/>
            <ac:spMk id="19" creationId="{AF6F111F-BCE2-41AF-9E3B-585F1C51EE32}"/>
          </ac:spMkLst>
        </pc:spChg>
      </pc:sldChg>
    </pc:docChg>
  </pc:docChgLst>
  <pc:docChgLst>
    <pc:chgData name="Guest User" userId="S::urn:spo:anon#10f494c337cc726e1d32c50430d7b4ead9f005fd09b9b1ed1810cc68a9bfe338::" providerId="AD" clId="Web-{774AF127-F7E8-2458-1136-CD7970166FD6}"/>
    <pc:docChg chg="modSld">
      <pc:chgData name="Guest User" userId="S::urn:spo:anon#10f494c337cc726e1d32c50430d7b4ead9f005fd09b9b1ed1810cc68a9bfe338::" providerId="AD" clId="Web-{774AF127-F7E8-2458-1136-CD7970166FD6}" dt="2022-03-31T01:39:42.740" v="0"/>
      <pc:docMkLst>
        <pc:docMk/>
      </pc:docMkLst>
      <pc:sldChg chg="addSp">
        <pc:chgData name="Guest User" userId="S::urn:spo:anon#10f494c337cc726e1d32c50430d7b4ead9f005fd09b9b1ed1810cc68a9bfe338::" providerId="AD" clId="Web-{774AF127-F7E8-2458-1136-CD7970166FD6}" dt="2022-03-31T01:39:42.740" v="0"/>
        <pc:sldMkLst>
          <pc:docMk/>
          <pc:sldMk cId="3261202239" sldId="329"/>
        </pc:sldMkLst>
        <pc:spChg chg="add">
          <ac:chgData name="Guest User" userId="S::urn:spo:anon#10f494c337cc726e1d32c50430d7b4ead9f005fd09b9b1ed1810cc68a9bfe338::" providerId="AD" clId="Web-{774AF127-F7E8-2458-1136-CD7970166FD6}" dt="2022-03-31T01:39:42.740" v="0"/>
          <ac:spMkLst>
            <pc:docMk/>
            <pc:sldMk cId="3261202239" sldId="329"/>
            <ac:spMk id="2" creationId="{29024E11-B877-1546-C76B-9B5800D0B716}"/>
          </ac:spMkLst>
        </pc:s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nnithil\Box\Spring%202022\Machine%20Learning%20Course\BIg%20Project\Project%20Proposal\Distribution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rgbClr val="FF994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6991-48A5-86B2-2A9F05A14C66}"/>
              </c:ext>
            </c:extLst>
          </c:dPt>
          <c:dPt>
            <c:idx val="2"/>
            <c:invertIfNegative val="0"/>
            <c:bubble3D val="0"/>
            <c:spPr>
              <a:solidFill>
                <a:srgbClr val="61B86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6991-48A5-86B2-2A9F05A14C66}"/>
              </c:ext>
            </c:extLst>
          </c:dPt>
          <c:cat>
            <c:strRef>
              <c:f>Sheet1!$C$10:$C$12</c:f>
              <c:strCache>
                <c:ptCount val="3"/>
                <c:pt idx="0">
                  <c:v>Cluster 0</c:v>
                </c:pt>
                <c:pt idx="1">
                  <c:v>Cluster 1</c:v>
                </c:pt>
                <c:pt idx="2">
                  <c:v>Cluster 2</c:v>
                </c:pt>
              </c:strCache>
            </c:strRef>
          </c:cat>
          <c:val>
            <c:numRef>
              <c:f>Sheet1!$D$10:$D$12</c:f>
              <c:numCache>
                <c:formatCode>General</c:formatCode>
                <c:ptCount val="3"/>
                <c:pt idx="0">
                  <c:v>68.95475819032761</c:v>
                </c:pt>
                <c:pt idx="1">
                  <c:v>29.173166926677069</c:v>
                </c:pt>
                <c:pt idx="2">
                  <c:v>1.87207488299532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991-48A5-86B2-2A9F05A14C6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134323647"/>
        <c:axId val="1216520335"/>
      </c:barChart>
      <c:catAx>
        <c:axId val="113432364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16520335"/>
        <c:crosses val="autoZero"/>
        <c:auto val="1"/>
        <c:lblAlgn val="ctr"/>
        <c:lblOffset val="100"/>
        <c:noMultiLvlLbl val="0"/>
      </c:catAx>
      <c:valAx>
        <c:axId val="121652033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/>
                  <a:t>Percentage</a:t>
                </a:r>
                <a:r>
                  <a:rPr lang="en-US" sz="1600" baseline="0"/>
                  <a:t> of Data Points</a:t>
                </a:r>
                <a:endParaRPr lang="en-US" sz="160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3432364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19050">
      <a:solidFill>
        <a:schemeClr val="tx1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C39EE5-5F7C-411A-98F6-DFF6AC67A868}" type="datetimeFigureOut">
              <a:rPr lang="en-US" smtClean="0"/>
              <a:t>4/3/2022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D36097-6947-4175-B97D-C961BB7997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9488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81147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27114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52776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03808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517688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849238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81329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BE41DB-0CF0-4671-B97E-5226F2D1E3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384FD2-A6A5-4D8F-B219-410DAB75D3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581D99-88A6-4A4E-8B44-C8A81D0428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35D49-6AA8-4988-A2B6-22810C759230}" type="datetimeFigureOut">
              <a:rPr lang="en-US" smtClean="0"/>
              <a:t>4/3/2022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F7D089-2546-4C45-B13C-CAF2668A80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D8BBE5-3793-4721-A4D0-6ECBC84D4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9BA0E-2CAA-4BA1-80D5-0A972A5F76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1100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C4590-ADD4-47DB-B9DA-2A36C8E55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08D79E-FB6B-44FE-B818-983C8FD06B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C70B2B-E058-4833-86A9-C27E837FD0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35D49-6AA8-4988-A2B6-22810C759230}" type="datetimeFigureOut">
              <a:rPr lang="en-US" smtClean="0"/>
              <a:t>4/3/2022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23AF6D-5430-4E31-983E-EA94232D56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1AD96E-AB4F-4337-9A8E-95A9EA985A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9BA0E-2CAA-4BA1-80D5-0A972A5F76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6202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7C72B0D-E5BB-4E16-B59D-844382E6758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049FF4D-2027-4FBD-8428-756A23714D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B763BB-3317-4874-9473-1F87D482A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35D49-6AA8-4988-A2B6-22810C759230}" type="datetimeFigureOut">
              <a:rPr lang="en-US" smtClean="0"/>
              <a:t>4/3/2022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38781B-A255-42AA-AEBA-C42A143784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779FF3-83D8-4482-B00F-27D39BE33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9BA0E-2CAA-4BA1-80D5-0A972A5F76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3324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2266913" y="2655800"/>
            <a:ext cx="7743200" cy="15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800"/>
              <a:buNone/>
              <a:defRPr sz="7733" b="1"/>
            </a:lvl1pPr>
            <a:lvl2pPr lvl="1">
              <a:spcBef>
                <a:spcPts val="0"/>
              </a:spcBef>
              <a:spcAft>
                <a:spcPts val="0"/>
              </a:spcAft>
              <a:buSzPts val="5800"/>
              <a:buNone/>
              <a:defRPr sz="7733" b="1"/>
            </a:lvl2pPr>
            <a:lvl3pPr lvl="2">
              <a:spcBef>
                <a:spcPts val="0"/>
              </a:spcBef>
              <a:spcAft>
                <a:spcPts val="0"/>
              </a:spcAft>
              <a:buSzPts val="5800"/>
              <a:buNone/>
              <a:defRPr sz="7733" b="1"/>
            </a:lvl3pPr>
            <a:lvl4pPr lvl="3">
              <a:spcBef>
                <a:spcPts val="0"/>
              </a:spcBef>
              <a:spcAft>
                <a:spcPts val="0"/>
              </a:spcAft>
              <a:buSzPts val="5800"/>
              <a:buNone/>
              <a:defRPr sz="7733" b="1"/>
            </a:lvl4pPr>
            <a:lvl5pPr lvl="4">
              <a:spcBef>
                <a:spcPts val="0"/>
              </a:spcBef>
              <a:spcAft>
                <a:spcPts val="0"/>
              </a:spcAft>
              <a:buSzPts val="5800"/>
              <a:buNone/>
              <a:defRPr sz="7733" b="1"/>
            </a:lvl5pPr>
            <a:lvl6pPr lvl="5">
              <a:spcBef>
                <a:spcPts val="0"/>
              </a:spcBef>
              <a:spcAft>
                <a:spcPts val="0"/>
              </a:spcAft>
              <a:buSzPts val="5800"/>
              <a:buNone/>
              <a:defRPr sz="7733" b="1"/>
            </a:lvl6pPr>
            <a:lvl7pPr lvl="6">
              <a:spcBef>
                <a:spcPts val="0"/>
              </a:spcBef>
              <a:spcAft>
                <a:spcPts val="0"/>
              </a:spcAft>
              <a:buSzPts val="5800"/>
              <a:buNone/>
              <a:defRPr sz="7733" b="1"/>
            </a:lvl7pPr>
            <a:lvl8pPr lvl="7">
              <a:spcBef>
                <a:spcPts val="0"/>
              </a:spcBef>
              <a:spcAft>
                <a:spcPts val="0"/>
              </a:spcAft>
              <a:buSzPts val="5800"/>
              <a:buNone/>
              <a:defRPr sz="7733" b="1"/>
            </a:lvl8pPr>
            <a:lvl9pPr lvl="8">
              <a:spcBef>
                <a:spcPts val="0"/>
              </a:spcBef>
              <a:spcAft>
                <a:spcPts val="0"/>
              </a:spcAft>
              <a:buSzPts val="5800"/>
              <a:buNone/>
              <a:defRPr sz="7733" b="1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9783375" y="6173432"/>
            <a:ext cx="128400" cy="128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" name="Google Shape;12;p2"/>
          <p:cNvSpPr/>
          <p:nvPr/>
        </p:nvSpPr>
        <p:spPr>
          <a:xfrm>
            <a:off x="10386991" y="5576535"/>
            <a:ext cx="128400" cy="128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" name="Google Shape;13;p2"/>
          <p:cNvSpPr/>
          <p:nvPr/>
        </p:nvSpPr>
        <p:spPr>
          <a:xfrm>
            <a:off x="11857671" y="4444464"/>
            <a:ext cx="76800" cy="768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" name="Google Shape;14;p2"/>
          <p:cNvSpPr/>
          <p:nvPr/>
        </p:nvSpPr>
        <p:spPr>
          <a:xfrm>
            <a:off x="11695069" y="6565033"/>
            <a:ext cx="128400" cy="128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" name="Google Shape;15;p2"/>
          <p:cNvSpPr/>
          <p:nvPr/>
        </p:nvSpPr>
        <p:spPr>
          <a:xfrm>
            <a:off x="3181688" y="677512"/>
            <a:ext cx="128400" cy="128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6" name="Google Shape;16;p2"/>
          <p:cNvSpPr/>
          <p:nvPr/>
        </p:nvSpPr>
        <p:spPr>
          <a:xfrm>
            <a:off x="639280" y="3605307"/>
            <a:ext cx="128400" cy="128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" name="Google Shape;17;p2"/>
          <p:cNvSpPr/>
          <p:nvPr/>
        </p:nvSpPr>
        <p:spPr>
          <a:xfrm>
            <a:off x="348720" y="857463"/>
            <a:ext cx="128400" cy="128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" name="Google Shape;18;p2"/>
          <p:cNvSpPr/>
          <p:nvPr/>
        </p:nvSpPr>
        <p:spPr>
          <a:xfrm>
            <a:off x="676313" y="1441151"/>
            <a:ext cx="256800" cy="2564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" name="Google Shape;19;p2"/>
          <p:cNvSpPr/>
          <p:nvPr/>
        </p:nvSpPr>
        <p:spPr>
          <a:xfrm>
            <a:off x="11085359" y="4833763"/>
            <a:ext cx="192400" cy="1920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0" name="Google Shape;20;p2"/>
          <p:cNvSpPr/>
          <p:nvPr/>
        </p:nvSpPr>
        <p:spPr>
          <a:xfrm>
            <a:off x="11843811" y="5582348"/>
            <a:ext cx="192400" cy="1920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" name="Google Shape;21;p2"/>
          <p:cNvSpPr/>
          <p:nvPr/>
        </p:nvSpPr>
        <p:spPr>
          <a:xfrm>
            <a:off x="211084" y="2128745"/>
            <a:ext cx="76800" cy="768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" name="Google Shape;22;p2"/>
          <p:cNvSpPr/>
          <p:nvPr/>
        </p:nvSpPr>
        <p:spPr>
          <a:xfrm>
            <a:off x="1861977" y="301904"/>
            <a:ext cx="256800" cy="2564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" name="Google Shape;23;p2"/>
          <p:cNvSpPr/>
          <p:nvPr/>
        </p:nvSpPr>
        <p:spPr>
          <a:xfrm>
            <a:off x="823323" y="2667459"/>
            <a:ext cx="76800" cy="768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4" name="Google Shape;24;p2"/>
          <p:cNvSpPr/>
          <p:nvPr/>
        </p:nvSpPr>
        <p:spPr>
          <a:xfrm>
            <a:off x="4567031" y="517173"/>
            <a:ext cx="76800" cy="768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" name="Google Shape;25;p2"/>
          <p:cNvSpPr/>
          <p:nvPr/>
        </p:nvSpPr>
        <p:spPr>
          <a:xfrm>
            <a:off x="10685372" y="6090061"/>
            <a:ext cx="256800" cy="2564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0442368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Sub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"/>
          <p:cNvSpPr txBox="1">
            <a:spLocks noGrp="1"/>
          </p:cNvSpPr>
          <p:nvPr>
            <p:ph type="ctrTitle"/>
          </p:nvPr>
        </p:nvSpPr>
        <p:spPr>
          <a:xfrm>
            <a:off x="2061367" y="2339725"/>
            <a:ext cx="7776800" cy="15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400"/>
              <a:buNone/>
              <a:defRPr sz="5867" b="1"/>
            </a:lvl1pPr>
            <a:lvl2pPr lvl="1" rtl="0">
              <a:spcBef>
                <a:spcPts val="0"/>
              </a:spcBef>
              <a:spcAft>
                <a:spcPts val="0"/>
              </a:spcAft>
              <a:buSzPts val="4400"/>
              <a:buNone/>
              <a:defRPr sz="5867" b="1"/>
            </a:lvl2pPr>
            <a:lvl3pPr lvl="2" rtl="0">
              <a:spcBef>
                <a:spcPts val="0"/>
              </a:spcBef>
              <a:spcAft>
                <a:spcPts val="0"/>
              </a:spcAft>
              <a:buSzPts val="4400"/>
              <a:buNone/>
              <a:defRPr sz="5867" b="1"/>
            </a:lvl3pPr>
            <a:lvl4pPr lvl="3" rtl="0">
              <a:spcBef>
                <a:spcPts val="0"/>
              </a:spcBef>
              <a:spcAft>
                <a:spcPts val="0"/>
              </a:spcAft>
              <a:buSzPts val="4400"/>
              <a:buNone/>
              <a:defRPr sz="5867" b="1"/>
            </a:lvl4pPr>
            <a:lvl5pPr lvl="4" rtl="0">
              <a:spcBef>
                <a:spcPts val="0"/>
              </a:spcBef>
              <a:spcAft>
                <a:spcPts val="0"/>
              </a:spcAft>
              <a:buSzPts val="4400"/>
              <a:buNone/>
              <a:defRPr sz="5867" b="1"/>
            </a:lvl5pPr>
            <a:lvl6pPr lvl="5" rtl="0">
              <a:spcBef>
                <a:spcPts val="0"/>
              </a:spcBef>
              <a:spcAft>
                <a:spcPts val="0"/>
              </a:spcAft>
              <a:buSzPts val="4400"/>
              <a:buNone/>
              <a:defRPr sz="5867" b="1"/>
            </a:lvl6pPr>
            <a:lvl7pPr lvl="6" rtl="0">
              <a:spcBef>
                <a:spcPts val="0"/>
              </a:spcBef>
              <a:spcAft>
                <a:spcPts val="0"/>
              </a:spcAft>
              <a:buSzPts val="4400"/>
              <a:buNone/>
              <a:defRPr sz="5867" b="1"/>
            </a:lvl7pPr>
            <a:lvl8pPr lvl="7" rtl="0">
              <a:spcBef>
                <a:spcPts val="0"/>
              </a:spcBef>
              <a:spcAft>
                <a:spcPts val="0"/>
              </a:spcAft>
              <a:buSzPts val="4400"/>
              <a:buNone/>
              <a:defRPr sz="5867" b="1"/>
            </a:lvl8pPr>
            <a:lvl9pPr lvl="8" rtl="0">
              <a:spcBef>
                <a:spcPts val="0"/>
              </a:spcBef>
              <a:spcAft>
                <a:spcPts val="0"/>
              </a:spcAft>
              <a:buSzPts val="4400"/>
              <a:buNone/>
              <a:defRPr sz="5867" b="1"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subTitle" idx="1"/>
          </p:nvPr>
        </p:nvSpPr>
        <p:spPr>
          <a:xfrm>
            <a:off x="2061367" y="4015348"/>
            <a:ext cx="7776800" cy="10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40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40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40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40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40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40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40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40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380637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5"/>
          <p:cNvSpPr txBox="1">
            <a:spLocks noGrp="1"/>
          </p:cNvSpPr>
          <p:nvPr>
            <p:ph type="title"/>
          </p:nvPr>
        </p:nvSpPr>
        <p:spPr>
          <a:xfrm>
            <a:off x="1048200" y="410827"/>
            <a:ext cx="10095600" cy="9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body" idx="1"/>
          </p:nvPr>
        </p:nvSpPr>
        <p:spPr>
          <a:xfrm>
            <a:off x="1048200" y="1682267"/>
            <a:ext cx="10095600" cy="476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507987">
              <a:spcBef>
                <a:spcPts val="800"/>
              </a:spcBef>
              <a:spcAft>
                <a:spcPts val="0"/>
              </a:spcAft>
              <a:buSzPts val="2400"/>
              <a:buChar char="◎"/>
              <a:defRPr sz="3200"/>
            </a:lvl1pPr>
            <a:lvl2pPr marL="1219170" lvl="1" indent="-507987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828754" lvl="2" indent="-507987">
              <a:spcBef>
                <a:spcPts val="0"/>
              </a:spcBef>
              <a:spcAft>
                <a:spcPts val="0"/>
              </a:spcAft>
              <a:buSzPts val="2400"/>
              <a:buChar char="◉"/>
              <a:defRPr/>
            </a:lvl3pPr>
            <a:lvl4pPr marL="2438339" lvl="3" indent="-507987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3200"/>
            </a:lvl4pPr>
            <a:lvl5pPr marL="3047924" lvl="4" indent="-507987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3200"/>
            </a:lvl5pPr>
            <a:lvl6pPr marL="3657509" lvl="5" indent="-507987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3200"/>
            </a:lvl6pPr>
            <a:lvl7pPr marL="4267093" lvl="6" indent="-507987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3200"/>
            </a:lvl7pPr>
            <a:lvl8pPr marL="4876678" lvl="7" indent="-507987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3200"/>
            </a:lvl8pPr>
            <a:lvl9pPr marL="5486263" lvl="8" indent="-507987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3200"/>
            </a:lvl9pPr>
          </a:lstStyle>
          <a:p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sldNum" idx="12"/>
          </p:nvPr>
        </p:nvSpPr>
        <p:spPr>
          <a:xfrm>
            <a:off x="11205845" y="63331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7569612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3C51C-141C-4090-A2CD-6B0DEF4AD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A6108F-6514-47CD-9F89-B70BB5B42E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F040B4-613F-4A4A-98DC-E37519B3B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35D49-6AA8-4988-A2B6-22810C759230}" type="datetimeFigureOut">
              <a:rPr lang="en-US" smtClean="0"/>
              <a:t>4/3/2022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80AB6E-B30D-4AD3-B104-10A5F84224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B96A07-A903-48F6-94CE-2ED8B7DC6E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9BA0E-2CAA-4BA1-80D5-0A972A5F76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9276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42CF3-1819-46BA-9470-E7C784FB1B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DD472A-252D-400D-9F01-9FE9FDA592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4ADBE9-FBF1-49B3-BC01-B94FDD71B9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35D49-6AA8-4988-A2B6-22810C759230}" type="datetimeFigureOut">
              <a:rPr lang="en-US" smtClean="0"/>
              <a:t>4/3/2022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122480-5D52-46EB-AA03-270DD77FBE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1CF574-02A9-44D6-8572-4A6221155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9BA0E-2CAA-4BA1-80D5-0A972A5F76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34986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D9DF3C-F913-4B6B-8464-AFF23FD81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FD32C1-B515-43D6-8BF3-25B2FE3960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978FD6-F227-464C-9FC7-6D908B0D45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8792A4-1A72-4BAB-84A2-C6D1142D8D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35D49-6AA8-4988-A2B6-22810C759230}" type="datetimeFigureOut">
              <a:rPr lang="en-US" smtClean="0"/>
              <a:t>4/3/2022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CD2F0A-5F8C-4F89-A708-8DEB021A0B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986F56-CD29-4220-9EFA-ECF7A4153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9BA0E-2CAA-4BA1-80D5-0A972A5F76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6995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0AD5E-DB47-4695-BD1F-12581E322F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5077BB-E511-4FFD-A013-51C2EF24E6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9E3AEC-1EB2-4BF9-BA3B-3C13E220ED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BAC6A1C-6D4A-46D8-95E6-2FEBD1B7F97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B5A0BDB-9ECD-4B07-98E7-C49E30820D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6A4E260-873A-4033-8119-4093906288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35D49-6AA8-4988-A2B6-22810C759230}" type="datetimeFigureOut">
              <a:rPr lang="en-US" smtClean="0"/>
              <a:t>4/3/2022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94A96B2-7C24-4227-9907-617DF24E8C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79A7DB-8BB2-4B52-8940-3E2047B3C2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9BA0E-2CAA-4BA1-80D5-0A972A5F76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0710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37570-7824-4C09-81F8-44A2C64B6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34E68BC-DD8F-4CA2-8FE3-C5A08B6033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35D49-6AA8-4988-A2B6-22810C759230}" type="datetimeFigureOut">
              <a:rPr lang="en-US" smtClean="0"/>
              <a:t>4/3/2022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218AFD-D7F7-4D89-BF92-6F388C17DE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D785AE-B080-40BC-80FA-063032203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9BA0E-2CAA-4BA1-80D5-0A972A5F76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6960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74478DB-6E4F-41C7-90F2-752C953C81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35D49-6AA8-4988-A2B6-22810C759230}" type="datetimeFigureOut">
              <a:rPr lang="en-US" smtClean="0"/>
              <a:t>4/3/2022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3A44ED6-913D-4547-BB94-4EF8A4C784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FF337E-F0C3-42F5-BA87-453777BA7E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9BA0E-2CAA-4BA1-80D5-0A972A5F76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3468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70BA6-4CE7-49EC-B227-A683584405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067E32-2D4C-4C2D-9A0B-C87F64490B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D5AC32-B2E5-42EC-ADD5-2C4CF9BDD1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3336B0-A868-4704-8C8D-63CDFA139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35D49-6AA8-4988-A2B6-22810C759230}" type="datetimeFigureOut">
              <a:rPr lang="en-US" smtClean="0"/>
              <a:t>4/3/2022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8FF849-84FB-4129-A6EA-99868AB77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CD74A5-8EF3-4352-8D0E-94BCC77B1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9BA0E-2CAA-4BA1-80D5-0A972A5F76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7668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241872-B00B-4ECB-972A-19CE5CA108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29ACA6-3815-4C44-8551-3A69AF4D3EB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32A7A8-4DE9-4CA6-BC5A-A7EA28DBFC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40953C-B38B-419B-9A75-45C0D0B7F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35D49-6AA8-4988-A2B6-22810C759230}" type="datetimeFigureOut">
              <a:rPr lang="en-US" smtClean="0"/>
              <a:t>4/3/2022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F43742-04D5-4A57-9CEE-4F047FE930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DDC0C3-9D68-4406-9FA6-2114BE902C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9BA0E-2CAA-4BA1-80D5-0A972A5F76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4979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CFFD386-6847-4894-BFDE-683596D89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E7BCF7-EBCA-4D8A-99E0-03A85620D6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03740F-80B6-4FDB-B6DF-BB6C2D4BD4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B35D49-6AA8-4988-A2B6-22810C759230}" type="datetimeFigureOut">
              <a:rPr lang="en-US" smtClean="0"/>
              <a:t>4/3/2022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9D97FD-84DC-40E5-8BAA-503DA7B92C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BCE58A-9945-44D1-BB56-755471D651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19BA0E-2CAA-4BA1-80D5-0A972A5F76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9580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www.epa.gov/smartgrowth/smart-location-database-technical-documentation-and-user-guide" TargetMode="Externa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pa.gov/smartgrowth/smart-location-mapping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medium.datadriveninvestor.com/k-means-clustering-b89d349e98e6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5" Type="http://schemas.openxmlformats.org/officeDocument/2006/relationships/hyperlink" Target="https://data.cityofchicago.org/Transportation/Transportation-Network-Providers-Trips/m6dm-c72p/data" TargetMode="Externa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2"/>
          <p:cNvSpPr txBox="1">
            <a:spLocks noGrp="1"/>
          </p:cNvSpPr>
          <p:nvPr>
            <p:ph type="ctrTitle"/>
          </p:nvPr>
        </p:nvSpPr>
        <p:spPr>
          <a:xfrm>
            <a:off x="5442360" y="2516565"/>
            <a:ext cx="6580312" cy="154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 algn="ctr"/>
            <a:r>
              <a:rPr lang="en-US" sz="2133" dirty="0">
                <a:solidFill>
                  <a:srgbClr val="002060"/>
                </a:solidFill>
                <a:latin typeface="Montserrat ExtraBold" panose="00000900000000000000" pitchFamily="2" charset="0"/>
                <a:ea typeface="Calibri" panose="020F0502020204030204" pitchFamily="34" charset="0"/>
              </a:rPr>
              <a:t>A Census-Tract Based Analysis on Exploring Rideshare Usage Pattern using K- Means for the City of Chicago in the era of pandemic</a:t>
            </a:r>
            <a:endParaRPr sz="2133" dirty="0">
              <a:solidFill>
                <a:srgbClr val="002060"/>
              </a:solidFill>
              <a:latin typeface="Montserrat ExtraBold" panose="00000900000000000000" pitchFamily="2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A2DA55B-02C9-4EA4-90CC-9CBD03C7C2DF}"/>
              </a:ext>
            </a:extLst>
          </p:cNvPr>
          <p:cNvSpPr/>
          <p:nvPr/>
        </p:nvSpPr>
        <p:spPr>
          <a:xfrm>
            <a:off x="1" y="0"/>
            <a:ext cx="5335399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7E7E0A-812F-474D-9DA7-99CFD159895B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959" b="89669" l="9884" r="93605">
                        <a14:foregroundMark x1="20736" y1="20248" x2="22868" y2="31612"/>
                        <a14:foregroundMark x1="19380" y1="39256" x2="28101" y2="42975"/>
                        <a14:foregroundMark x1="23256" y1="52479" x2="25775" y2="56198"/>
                        <a14:foregroundMark x1="51744" y1="40289" x2="50969" y2="43802"/>
                        <a14:foregroundMark x1="51744" y1="27273" x2="56395" y2="26860"/>
                        <a14:foregroundMark x1="51938" y1="14876" x2="55814" y2="10950"/>
                        <a14:foregroundMark x1="52132" y1="5165" x2="52519" y2="6818"/>
                        <a14:foregroundMark x1="81977" y1="22727" x2="86434" y2="32231"/>
                        <a14:foregroundMark x1="86434" y1="32231" x2="86434" y2="32025"/>
                        <a14:foregroundMark x1="81395" y1="39669" x2="87597" y2="40909"/>
                        <a14:foregroundMark x1="78295" y1="53926" x2="82364" y2="52893"/>
                        <a14:foregroundMark x1="93605" y1="43595" x2="93605" y2="4359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00451" y="1193410"/>
            <a:ext cx="3841459" cy="3603229"/>
          </a:xfrm>
          <a:prstGeom prst="rect">
            <a:avLst/>
          </a:prstGeom>
        </p:spPr>
      </p:pic>
      <p:sp>
        <p:nvSpPr>
          <p:cNvPr id="5" name="Google Shape;70;p12">
            <a:extLst>
              <a:ext uri="{FF2B5EF4-FFF2-40B4-BE49-F238E27FC236}">
                <a16:creationId xmlns:a16="http://schemas.microsoft.com/office/drawing/2014/main" id="{5B242292-A79D-445E-8E67-E3B064CB2EB9}"/>
              </a:ext>
            </a:extLst>
          </p:cNvPr>
          <p:cNvSpPr txBox="1">
            <a:spLocks/>
          </p:cNvSpPr>
          <p:nvPr/>
        </p:nvSpPr>
        <p:spPr>
          <a:xfrm>
            <a:off x="5510636" y="420209"/>
            <a:ext cx="6580312" cy="15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800"/>
              <a:buFont typeface="Roboto Slab"/>
              <a:buNone/>
              <a:defRPr sz="58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800"/>
              <a:buFont typeface="Roboto Slab"/>
              <a:buNone/>
              <a:defRPr sz="58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800"/>
              <a:buFont typeface="Roboto Slab"/>
              <a:buNone/>
              <a:defRPr sz="58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800"/>
              <a:buFont typeface="Roboto Slab"/>
              <a:buNone/>
              <a:defRPr sz="58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800"/>
              <a:buFont typeface="Roboto Slab"/>
              <a:buNone/>
              <a:defRPr sz="58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800"/>
              <a:buFont typeface="Roboto Slab"/>
              <a:buNone/>
              <a:defRPr sz="58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800"/>
              <a:buFont typeface="Roboto Slab"/>
              <a:buNone/>
              <a:defRPr sz="58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800"/>
              <a:buFont typeface="Roboto Slab"/>
              <a:buNone/>
              <a:defRPr sz="58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800"/>
              <a:buFont typeface="Roboto Slab"/>
              <a:buNone/>
              <a:defRPr sz="58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pPr algn="ctr"/>
            <a:r>
              <a:rPr lang="en-US" sz="2133" dirty="0">
                <a:solidFill>
                  <a:schemeClr val="tx2">
                    <a:lumMod val="10000"/>
                  </a:schemeClr>
                </a:solidFill>
                <a:latin typeface="Montserrat Medium" panose="00000600000000000000" pitchFamily="2" charset="0"/>
              </a:rPr>
              <a:t>CSCE 5063: MACHINE LEARNING</a:t>
            </a:r>
          </a:p>
          <a:p>
            <a:pPr algn="ctr"/>
            <a:endParaRPr lang="en-US" sz="2133" dirty="0">
              <a:solidFill>
                <a:schemeClr val="tx2">
                  <a:lumMod val="10000"/>
                </a:schemeClr>
              </a:solidFill>
              <a:latin typeface="Montserrat Medium" panose="00000600000000000000" pitchFamily="2" charset="0"/>
            </a:endParaRPr>
          </a:p>
          <a:p>
            <a:pPr algn="ctr"/>
            <a:r>
              <a:rPr lang="en-US" sz="2400" dirty="0"/>
              <a:t>Project Update Presentation</a:t>
            </a:r>
            <a:endParaRPr lang="en-US" sz="2133" dirty="0">
              <a:solidFill>
                <a:schemeClr val="tx2">
                  <a:lumMod val="10000"/>
                </a:schemeClr>
              </a:solidFill>
              <a:latin typeface="Montserrat Medium" panose="00000600000000000000" pitchFamily="2" charset="0"/>
            </a:endParaRPr>
          </a:p>
        </p:txBody>
      </p:sp>
      <p:sp>
        <p:nvSpPr>
          <p:cNvPr id="6" name="Google Shape;70;p12">
            <a:extLst>
              <a:ext uri="{FF2B5EF4-FFF2-40B4-BE49-F238E27FC236}">
                <a16:creationId xmlns:a16="http://schemas.microsoft.com/office/drawing/2014/main" id="{1BBD0235-1638-49CC-9684-909BEF754068}"/>
              </a:ext>
            </a:extLst>
          </p:cNvPr>
          <p:cNvSpPr txBox="1">
            <a:spLocks/>
          </p:cNvSpPr>
          <p:nvPr/>
        </p:nvSpPr>
        <p:spPr>
          <a:xfrm>
            <a:off x="5510636" y="4891391"/>
            <a:ext cx="6580312" cy="15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800"/>
              <a:buFont typeface="Roboto Slab"/>
              <a:buNone/>
              <a:defRPr sz="58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800"/>
              <a:buFont typeface="Roboto Slab"/>
              <a:buNone/>
              <a:defRPr sz="58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800"/>
              <a:buFont typeface="Roboto Slab"/>
              <a:buNone/>
              <a:defRPr sz="58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800"/>
              <a:buFont typeface="Roboto Slab"/>
              <a:buNone/>
              <a:defRPr sz="58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800"/>
              <a:buFont typeface="Roboto Slab"/>
              <a:buNone/>
              <a:defRPr sz="58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800"/>
              <a:buFont typeface="Roboto Slab"/>
              <a:buNone/>
              <a:defRPr sz="58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800"/>
              <a:buFont typeface="Roboto Slab"/>
              <a:buNone/>
              <a:defRPr sz="58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800"/>
              <a:buFont typeface="Roboto Slab"/>
              <a:buNone/>
              <a:defRPr sz="58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800"/>
              <a:buFont typeface="Roboto Slab"/>
              <a:buNone/>
              <a:defRPr sz="58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pPr algn="ctr"/>
            <a:r>
              <a:rPr lang="en-US" sz="1467" dirty="0">
                <a:solidFill>
                  <a:schemeClr val="tx2">
                    <a:lumMod val="10000"/>
                  </a:schemeClr>
                </a:solidFill>
                <a:latin typeface="Montserrat Medium" panose="00000600000000000000" pitchFamily="2" charset="0"/>
              </a:rPr>
              <a:t>PRESENTED BY</a:t>
            </a:r>
          </a:p>
          <a:p>
            <a:pPr algn="ctr"/>
            <a:r>
              <a:rPr lang="en-US" sz="1467" dirty="0">
                <a:solidFill>
                  <a:schemeClr val="tx2">
                    <a:lumMod val="10000"/>
                  </a:schemeClr>
                </a:solidFill>
                <a:latin typeface="Montserrat Medium" panose="00000600000000000000" pitchFamily="2" charset="0"/>
              </a:rPr>
              <a:t> </a:t>
            </a:r>
          </a:p>
          <a:p>
            <a:pPr algn="ctr"/>
            <a:r>
              <a:rPr lang="en-US" sz="1467" dirty="0">
                <a:solidFill>
                  <a:schemeClr val="tx2">
                    <a:lumMod val="10000"/>
                  </a:schemeClr>
                </a:solidFill>
                <a:latin typeface="Montserrat Medium" panose="00000600000000000000" pitchFamily="2" charset="0"/>
              </a:rPr>
              <a:t>SHAKIL AHMED RAFI  (010782622) </a:t>
            </a:r>
          </a:p>
          <a:p>
            <a:pPr algn="ctr"/>
            <a:endParaRPr lang="en-US" sz="1467" dirty="0">
              <a:solidFill>
                <a:schemeClr val="tx2">
                  <a:lumMod val="10000"/>
                </a:schemeClr>
              </a:solidFill>
              <a:latin typeface="Montserrat Medium" panose="00000600000000000000" pitchFamily="2" charset="0"/>
            </a:endParaRPr>
          </a:p>
          <a:p>
            <a:pPr algn="ctr"/>
            <a:r>
              <a:rPr lang="en-US" sz="1467" dirty="0">
                <a:solidFill>
                  <a:schemeClr val="tx2">
                    <a:lumMod val="10000"/>
                  </a:schemeClr>
                </a:solidFill>
                <a:latin typeface="Montserrat Medium" panose="00000600000000000000" pitchFamily="2" charset="0"/>
              </a:rPr>
              <a:t>ARNA NISHITA NITHILA (010972702)</a:t>
            </a:r>
          </a:p>
          <a:p>
            <a:pPr algn="ctr"/>
            <a:endParaRPr lang="en-US" sz="1467" dirty="0">
              <a:solidFill>
                <a:schemeClr val="tx2">
                  <a:lumMod val="10000"/>
                </a:schemeClr>
              </a:solidFill>
              <a:latin typeface="Montserrat Medium" panose="00000600000000000000" pitchFamily="2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9">
            <a:extLst>
              <a:ext uri="{FF2B5EF4-FFF2-40B4-BE49-F238E27FC236}">
                <a16:creationId xmlns:a16="http://schemas.microsoft.com/office/drawing/2014/main" id="{A1D46C4C-D3D0-4462-8E67-55FA09373D88}"/>
              </a:ext>
            </a:extLst>
          </p:cNvPr>
          <p:cNvSpPr/>
          <p:nvPr/>
        </p:nvSpPr>
        <p:spPr>
          <a:xfrm>
            <a:off x="3920456" y="-72052"/>
            <a:ext cx="8271545" cy="1123797"/>
          </a:xfrm>
          <a:custGeom>
            <a:avLst/>
            <a:gdLst>
              <a:gd name="connsiteX0" fmla="*/ 0 w 1916430"/>
              <a:gd name="connsiteY0" fmla="*/ 0 h 525876"/>
              <a:gd name="connsiteX1" fmla="*/ 1916430 w 1916430"/>
              <a:gd name="connsiteY1" fmla="*/ 0 h 525876"/>
              <a:gd name="connsiteX2" fmla="*/ 1916430 w 1916430"/>
              <a:gd name="connsiteY2" fmla="*/ 525876 h 525876"/>
              <a:gd name="connsiteX3" fmla="*/ 0 w 1916430"/>
              <a:gd name="connsiteY3" fmla="*/ 525876 h 525876"/>
              <a:gd name="connsiteX4" fmla="*/ 0 w 1916430"/>
              <a:gd name="connsiteY4" fmla="*/ 0 h 525876"/>
              <a:gd name="connsiteX0" fmla="*/ 0 w 2335530"/>
              <a:gd name="connsiteY0" fmla="*/ 0 h 529686"/>
              <a:gd name="connsiteX1" fmla="*/ 2335530 w 2335530"/>
              <a:gd name="connsiteY1" fmla="*/ 3810 h 529686"/>
              <a:gd name="connsiteX2" fmla="*/ 2335530 w 2335530"/>
              <a:gd name="connsiteY2" fmla="*/ 529686 h 529686"/>
              <a:gd name="connsiteX3" fmla="*/ 419100 w 2335530"/>
              <a:gd name="connsiteY3" fmla="*/ 529686 h 529686"/>
              <a:gd name="connsiteX4" fmla="*/ 0 w 2335530"/>
              <a:gd name="connsiteY4" fmla="*/ 0 h 529686"/>
              <a:gd name="connsiteX0" fmla="*/ 0 w 2335530"/>
              <a:gd name="connsiteY0" fmla="*/ 0 h 529686"/>
              <a:gd name="connsiteX1" fmla="*/ 2335530 w 2335530"/>
              <a:gd name="connsiteY1" fmla="*/ 3810 h 529686"/>
              <a:gd name="connsiteX2" fmla="*/ 2335530 w 2335530"/>
              <a:gd name="connsiteY2" fmla="*/ 529686 h 529686"/>
              <a:gd name="connsiteX3" fmla="*/ 419100 w 2335530"/>
              <a:gd name="connsiteY3" fmla="*/ 529686 h 529686"/>
              <a:gd name="connsiteX4" fmla="*/ 0 w 2335530"/>
              <a:gd name="connsiteY4" fmla="*/ 0 h 529686"/>
              <a:gd name="connsiteX0" fmla="*/ 0 w 2423160"/>
              <a:gd name="connsiteY0" fmla="*/ 0 h 525876"/>
              <a:gd name="connsiteX1" fmla="*/ 2423160 w 2423160"/>
              <a:gd name="connsiteY1" fmla="*/ 0 h 525876"/>
              <a:gd name="connsiteX2" fmla="*/ 2423160 w 2423160"/>
              <a:gd name="connsiteY2" fmla="*/ 525876 h 525876"/>
              <a:gd name="connsiteX3" fmla="*/ 506730 w 2423160"/>
              <a:gd name="connsiteY3" fmla="*/ 525876 h 525876"/>
              <a:gd name="connsiteX4" fmla="*/ 0 w 2423160"/>
              <a:gd name="connsiteY4" fmla="*/ 0 h 525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3160" h="525876">
                <a:moveTo>
                  <a:pt x="0" y="0"/>
                </a:moveTo>
                <a:lnTo>
                  <a:pt x="2423160" y="0"/>
                </a:lnTo>
                <a:lnTo>
                  <a:pt x="2423160" y="525876"/>
                </a:lnTo>
                <a:lnTo>
                  <a:pt x="506730" y="525876"/>
                </a:lnTo>
                <a:cubicBezTo>
                  <a:pt x="309880" y="524574"/>
                  <a:pt x="139700" y="176562"/>
                  <a:pt x="0" y="0"/>
                </a:cubicBezTo>
                <a:close/>
              </a:path>
            </a:pathLst>
          </a:custGeom>
          <a:solidFill>
            <a:srgbClr val="002060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67" dirty="0">
                <a:solidFill>
                  <a:schemeClr val="bg1"/>
                </a:solidFill>
                <a:latin typeface="Montserrat Black" panose="020B0604020202020204" pitchFamily="2" charset="0"/>
              </a:rPr>
              <a:t>DATA AND SOURCE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5AF99F1-8A63-4744-B2F3-6690EDD4267C}"/>
              </a:ext>
            </a:extLst>
          </p:cNvPr>
          <p:cNvSpPr/>
          <p:nvPr/>
        </p:nvSpPr>
        <p:spPr>
          <a:xfrm>
            <a:off x="1" y="5651350"/>
            <a:ext cx="4344573" cy="5248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Manual on full description of Data are given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E647DAF-60B5-41D2-8D23-A154C4B233CE}"/>
              </a:ext>
            </a:extLst>
          </p:cNvPr>
          <p:cNvSpPr/>
          <p:nvPr/>
        </p:nvSpPr>
        <p:spPr>
          <a:xfrm>
            <a:off x="4592782" y="5912192"/>
            <a:ext cx="4344573" cy="5248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are filtered out based on Census tracts of Chicago city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D967CD4-A2D4-40B8-96AA-788603E5781F}"/>
              </a:ext>
            </a:extLst>
          </p:cNvPr>
          <p:cNvSpPr/>
          <p:nvPr/>
        </p:nvSpPr>
        <p:spPr>
          <a:xfrm>
            <a:off x="9104283" y="5594341"/>
            <a:ext cx="3021879" cy="11636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on Population Density, Employment Density, Percent of Zero Car ownership, Land-Use Diversity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E17DAC9-E30B-49FD-88FA-6D6D532448BC}"/>
              </a:ext>
            </a:extLst>
          </p:cNvPr>
          <p:cNvSpPr/>
          <p:nvPr/>
        </p:nvSpPr>
        <p:spPr>
          <a:xfrm>
            <a:off x="0" y="6208560"/>
            <a:ext cx="4344573" cy="5248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Filter out the codes for selected variables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86821D7-9FA4-4AB4-B571-786DFCFF85CB}"/>
              </a:ext>
            </a:extLst>
          </p:cNvPr>
          <p:cNvSpPr txBox="1"/>
          <p:nvPr/>
        </p:nvSpPr>
        <p:spPr>
          <a:xfrm>
            <a:off x="0" y="312692"/>
            <a:ext cx="491961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01598" indent="0">
              <a:buNone/>
            </a:pPr>
            <a:r>
              <a:rPr lang="en-US" sz="2000" b="1" dirty="0">
                <a:latin typeface="Montserrat Medium"/>
              </a:rPr>
              <a:t>Built Environment Variables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816547DB-A2F5-4FB1-964E-23A98BB961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0341850"/>
              </p:ext>
            </p:extLst>
          </p:nvPr>
        </p:nvGraphicFramePr>
        <p:xfrm>
          <a:off x="145486" y="1232615"/>
          <a:ext cx="11901028" cy="4312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50514">
                  <a:extLst>
                    <a:ext uri="{9D8B030D-6E8A-4147-A177-3AD203B41FA5}">
                      <a16:colId xmlns:a16="http://schemas.microsoft.com/office/drawing/2014/main" val="174695329"/>
                    </a:ext>
                  </a:extLst>
                </a:gridCol>
                <a:gridCol w="5950514">
                  <a:extLst>
                    <a:ext uri="{9D8B030D-6E8A-4147-A177-3AD203B41FA5}">
                      <a16:colId xmlns:a16="http://schemas.microsoft.com/office/drawing/2014/main" val="3147686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Variable Code ( Based on  Manual 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Definition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49625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D1a : Population Density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Total Population/ Total area coverage ( acre)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3503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D1c : Employment Density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Jobs/ Acre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0259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D2a_EpHHm:  </a:t>
                      </a:r>
                      <a:r>
                        <a:rPr lang="en-US" dirty="0" err="1"/>
                        <a:t>LandUse</a:t>
                      </a:r>
                      <a:r>
                        <a:rPr lang="en-US" dirty="0"/>
                        <a:t> Diversity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28895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D4a: Distance from transits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The minimum walk distance in meter between the population weighted census tract centroid and the nearest transit stop of any route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7095035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50F8EBA9-BA29-41F6-9371-B6B46BE0C6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6532" y="2337586"/>
            <a:ext cx="3399692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761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9">
            <a:extLst>
              <a:ext uri="{FF2B5EF4-FFF2-40B4-BE49-F238E27FC236}">
                <a16:creationId xmlns:a16="http://schemas.microsoft.com/office/drawing/2014/main" id="{A1D46C4C-D3D0-4462-8E67-55FA09373D88}"/>
              </a:ext>
            </a:extLst>
          </p:cNvPr>
          <p:cNvSpPr/>
          <p:nvPr/>
        </p:nvSpPr>
        <p:spPr>
          <a:xfrm>
            <a:off x="3920456" y="-72052"/>
            <a:ext cx="8271545" cy="1123797"/>
          </a:xfrm>
          <a:custGeom>
            <a:avLst/>
            <a:gdLst>
              <a:gd name="connsiteX0" fmla="*/ 0 w 1916430"/>
              <a:gd name="connsiteY0" fmla="*/ 0 h 525876"/>
              <a:gd name="connsiteX1" fmla="*/ 1916430 w 1916430"/>
              <a:gd name="connsiteY1" fmla="*/ 0 h 525876"/>
              <a:gd name="connsiteX2" fmla="*/ 1916430 w 1916430"/>
              <a:gd name="connsiteY2" fmla="*/ 525876 h 525876"/>
              <a:gd name="connsiteX3" fmla="*/ 0 w 1916430"/>
              <a:gd name="connsiteY3" fmla="*/ 525876 h 525876"/>
              <a:gd name="connsiteX4" fmla="*/ 0 w 1916430"/>
              <a:gd name="connsiteY4" fmla="*/ 0 h 525876"/>
              <a:gd name="connsiteX0" fmla="*/ 0 w 2335530"/>
              <a:gd name="connsiteY0" fmla="*/ 0 h 529686"/>
              <a:gd name="connsiteX1" fmla="*/ 2335530 w 2335530"/>
              <a:gd name="connsiteY1" fmla="*/ 3810 h 529686"/>
              <a:gd name="connsiteX2" fmla="*/ 2335530 w 2335530"/>
              <a:gd name="connsiteY2" fmla="*/ 529686 h 529686"/>
              <a:gd name="connsiteX3" fmla="*/ 419100 w 2335530"/>
              <a:gd name="connsiteY3" fmla="*/ 529686 h 529686"/>
              <a:gd name="connsiteX4" fmla="*/ 0 w 2335530"/>
              <a:gd name="connsiteY4" fmla="*/ 0 h 529686"/>
              <a:gd name="connsiteX0" fmla="*/ 0 w 2335530"/>
              <a:gd name="connsiteY0" fmla="*/ 0 h 529686"/>
              <a:gd name="connsiteX1" fmla="*/ 2335530 w 2335530"/>
              <a:gd name="connsiteY1" fmla="*/ 3810 h 529686"/>
              <a:gd name="connsiteX2" fmla="*/ 2335530 w 2335530"/>
              <a:gd name="connsiteY2" fmla="*/ 529686 h 529686"/>
              <a:gd name="connsiteX3" fmla="*/ 419100 w 2335530"/>
              <a:gd name="connsiteY3" fmla="*/ 529686 h 529686"/>
              <a:gd name="connsiteX4" fmla="*/ 0 w 2335530"/>
              <a:gd name="connsiteY4" fmla="*/ 0 h 529686"/>
              <a:gd name="connsiteX0" fmla="*/ 0 w 2423160"/>
              <a:gd name="connsiteY0" fmla="*/ 0 h 525876"/>
              <a:gd name="connsiteX1" fmla="*/ 2423160 w 2423160"/>
              <a:gd name="connsiteY1" fmla="*/ 0 h 525876"/>
              <a:gd name="connsiteX2" fmla="*/ 2423160 w 2423160"/>
              <a:gd name="connsiteY2" fmla="*/ 525876 h 525876"/>
              <a:gd name="connsiteX3" fmla="*/ 506730 w 2423160"/>
              <a:gd name="connsiteY3" fmla="*/ 525876 h 525876"/>
              <a:gd name="connsiteX4" fmla="*/ 0 w 2423160"/>
              <a:gd name="connsiteY4" fmla="*/ 0 h 525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3160" h="525876">
                <a:moveTo>
                  <a:pt x="0" y="0"/>
                </a:moveTo>
                <a:lnTo>
                  <a:pt x="2423160" y="0"/>
                </a:lnTo>
                <a:lnTo>
                  <a:pt x="2423160" y="525876"/>
                </a:lnTo>
                <a:lnTo>
                  <a:pt x="506730" y="525876"/>
                </a:lnTo>
                <a:cubicBezTo>
                  <a:pt x="309880" y="524574"/>
                  <a:pt x="139700" y="176562"/>
                  <a:pt x="0" y="0"/>
                </a:cubicBezTo>
                <a:close/>
              </a:path>
            </a:pathLst>
          </a:custGeom>
          <a:solidFill>
            <a:srgbClr val="002060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67" dirty="0">
                <a:solidFill>
                  <a:schemeClr val="bg1"/>
                </a:solidFill>
                <a:latin typeface="Montserrat Black" panose="020B0604020202020204" pitchFamily="2" charset="0"/>
              </a:rPr>
              <a:t>DATA AND SOURCE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17D8452-0A4C-45E5-9F74-8537084CD215}"/>
              </a:ext>
            </a:extLst>
          </p:cNvPr>
          <p:cNvSpPr/>
          <p:nvPr/>
        </p:nvSpPr>
        <p:spPr>
          <a:xfrm>
            <a:off x="274692" y="6053221"/>
            <a:ext cx="1167117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u="none" strike="noStrike" dirty="0">
                <a:solidFill>
                  <a:srgbClr val="212121"/>
                </a:solidFill>
                <a:latin typeface="Lucida Grande"/>
                <a:hlinkClick r:id="rId2"/>
              </a:rPr>
              <a:t>Document Link : </a:t>
            </a:r>
            <a:r>
              <a:rPr lang="en-US" b="0" i="0" u="none" strike="noStrike" dirty="0">
                <a:solidFill>
                  <a:srgbClr val="0071BC"/>
                </a:solidFill>
                <a:effectLst/>
                <a:latin typeface="Lucida Grande"/>
                <a:hlinkClick r:id="rId2"/>
              </a:rPr>
              <a:t>https://www.epa.gov/smartgrowth/smart-location-database-technical-documentation-and-user-guide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7ADD21B-4DB4-44D5-8D6E-509C0FFDAC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692" y="1250077"/>
            <a:ext cx="11671176" cy="60517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398984F-0222-4392-B072-A03171FC6F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1504" y="2999432"/>
            <a:ext cx="9788991" cy="293743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D63055E-C8C8-4D0A-9EDE-99202A5652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87712" y="2053581"/>
            <a:ext cx="8226213" cy="829494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2600A38-6A9B-4773-8914-993F739160AA}"/>
              </a:ext>
            </a:extLst>
          </p:cNvPr>
          <p:cNvSpPr/>
          <p:nvPr/>
        </p:nvSpPr>
        <p:spPr>
          <a:xfrm>
            <a:off x="123486" y="764388"/>
            <a:ext cx="29417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01598" indent="0">
              <a:buNone/>
            </a:pPr>
            <a:r>
              <a:rPr lang="en-US" b="1" dirty="0">
                <a:latin typeface="Montserrat Medium"/>
              </a:rPr>
              <a:t>Built Environment Variables</a:t>
            </a:r>
          </a:p>
        </p:txBody>
      </p:sp>
    </p:spTree>
    <p:extLst>
      <p:ext uri="{BB962C8B-B14F-4D97-AF65-F5344CB8AC3E}">
        <p14:creationId xmlns:p14="http://schemas.microsoft.com/office/powerpoint/2010/main" val="14854113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9">
            <a:extLst>
              <a:ext uri="{FF2B5EF4-FFF2-40B4-BE49-F238E27FC236}">
                <a16:creationId xmlns:a16="http://schemas.microsoft.com/office/drawing/2014/main" id="{A1D46C4C-D3D0-4462-8E67-55FA09373D88}"/>
              </a:ext>
            </a:extLst>
          </p:cNvPr>
          <p:cNvSpPr/>
          <p:nvPr/>
        </p:nvSpPr>
        <p:spPr>
          <a:xfrm>
            <a:off x="3920456" y="-72052"/>
            <a:ext cx="8271545" cy="1123797"/>
          </a:xfrm>
          <a:custGeom>
            <a:avLst/>
            <a:gdLst>
              <a:gd name="connsiteX0" fmla="*/ 0 w 1916430"/>
              <a:gd name="connsiteY0" fmla="*/ 0 h 525876"/>
              <a:gd name="connsiteX1" fmla="*/ 1916430 w 1916430"/>
              <a:gd name="connsiteY1" fmla="*/ 0 h 525876"/>
              <a:gd name="connsiteX2" fmla="*/ 1916430 w 1916430"/>
              <a:gd name="connsiteY2" fmla="*/ 525876 h 525876"/>
              <a:gd name="connsiteX3" fmla="*/ 0 w 1916430"/>
              <a:gd name="connsiteY3" fmla="*/ 525876 h 525876"/>
              <a:gd name="connsiteX4" fmla="*/ 0 w 1916430"/>
              <a:gd name="connsiteY4" fmla="*/ 0 h 525876"/>
              <a:gd name="connsiteX0" fmla="*/ 0 w 2335530"/>
              <a:gd name="connsiteY0" fmla="*/ 0 h 529686"/>
              <a:gd name="connsiteX1" fmla="*/ 2335530 w 2335530"/>
              <a:gd name="connsiteY1" fmla="*/ 3810 h 529686"/>
              <a:gd name="connsiteX2" fmla="*/ 2335530 w 2335530"/>
              <a:gd name="connsiteY2" fmla="*/ 529686 h 529686"/>
              <a:gd name="connsiteX3" fmla="*/ 419100 w 2335530"/>
              <a:gd name="connsiteY3" fmla="*/ 529686 h 529686"/>
              <a:gd name="connsiteX4" fmla="*/ 0 w 2335530"/>
              <a:gd name="connsiteY4" fmla="*/ 0 h 529686"/>
              <a:gd name="connsiteX0" fmla="*/ 0 w 2335530"/>
              <a:gd name="connsiteY0" fmla="*/ 0 h 529686"/>
              <a:gd name="connsiteX1" fmla="*/ 2335530 w 2335530"/>
              <a:gd name="connsiteY1" fmla="*/ 3810 h 529686"/>
              <a:gd name="connsiteX2" fmla="*/ 2335530 w 2335530"/>
              <a:gd name="connsiteY2" fmla="*/ 529686 h 529686"/>
              <a:gd name="connsiteX3" fmla="*/ 419100 w 2335530"/>
              <a:gd name="connsiteY3" fmla="*/ 529686 h 529686"/>
              <a:gd name="connsiteX4" fmla="*/ 0 w 2335530"/>
              <a:gd name="connsiteY4" fmla="*/ 0 h 529686"/>
              <a:gd name="connsiteX0" fmla="*/ 0 w 2423160"/>
              <a:gd name="connsiteY0" fmla="*/ 0 h 525876"/>
              <a:gd name="connsiteX1" fmla="*/ 2423160 w 2423160"/>
              <a:gd name="connsiteY1" fmla="*/ 0 h 525876"/>
              <a:gd name="connsiteX2" fmla="*/ 2423160 w 2423160"/>
              <a:gd name="connsiteY2" fmla="*/ 525876 h 525876"/>
              <a:gd name="connsiteX3" fmla="*/ 506730 w 2423160"/>
              <a:gd name="connsiteY3" fmla="*/ 525876 h 525876"/>
              <a:gd name="connsiteX4" fmla="*/ 0 w 2423160"/>
              <a:gd name="connsiteY4" fmla="*/ 0 h 525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3160" h="525876">
                <a:moveTo>
                  <a:pt x="0" y="0"/>
                </a:moveTo>
                <a:lnTo>
                  <a:pt x="2423160" y="0"/>
                </a:lnTo>
                <a:lnTo>
                  <a:pt x="2423160" y="525876"/>
                </a:lnTo>
                <a:lnTo>
                  <a:pt x="506730" y="525876"/>
                </a:lnTo>
                <a:cubicBezTo>
                  <a:pt x="309880" y="524574"/>
                  <a:pt x="139700" y="176562"/>
                  <a:pt x="0" y="0"/>
                </a:cubicBezTo>
                <a:close/>
              </a:path>
            </a:pathLst>
          </a:custGeom>
          <a:solidFill>
            <a:srgbClr val="002060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67" dirty="0">
                <a:solidFill>
                  <a:schemeClr val="bg1"/>
                </a:solidFill>
                <a:latin typeface="Montserrat Black" panose="020B0604020202020204" pitchFamily="2" charset="0"/>
              </a:rPr>
              <a:t>DATA AND SOURCE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2600A38-6A9B-4773-8914-993F739160AA}"/>
              </a:ext>
            </a:extLst>
          </p:cNvPr>
          <p:cNvSpPr/>
          <p:nvPr/>
        </p:nvSpPr>
        <p:spPr>
          <a:xfrm>
            <a:off x="0" y="1010420"/>
            <a:ext cx="59481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01598" indent="0">
              <a:buNone/>
            </a:pPr>
            <a:r>
              <a:rPr lang="en-US" b="1" dirty="0">
                <a:latin typeface="Montserrat Medium"/>
              </a:rPr>
              <a:t>Data Cleaning and Preparation of  Main Dataset for Analysis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B86F9C3-D4FB-4C30-9E2E-146062F0F278}"/>
              </a:ext>
            </a:extLst>
          </p:cNvPr>
          <p:cNvSpPr/>
          <p:nvPr/>
        </p:nvSpPr>
        <p:spPr>
          <a:xfrm>
            <a:off x="351693" y="1707759"/>
            <a:ext cx="4344573" cy="5248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dirty="0">
                <a:solidFill>
                  <a:schemeClr val="bg1"/>
                </a:solidFill>
                <a:latin typeface="Montserrat Medium" panose="00000600000000000000" pitchFamily="2" charset="0"/>
                <a:cs typeface="Times New Roman" panose="02020603050405020304" pitchFamily="18" charset="0"/>
              </a:rPr>
              <a:t>Download data as CSV from different sources and read it using Pandas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316E5EA-4CD4-4C65-9AAD-0AA3823702F7}"/>
              </a:ext>
            </a:extLst>
          </p:cNvPr>
          <p:cNvSpPr/>
          <p:nvPr/>
        </p:nvSpPr>
        <p:spPr>
          <a:xfrm>
            <a:off x="351690" y="3058207"/>
            <a:ext cx="4344573" cy="5248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dirty="0">
                <a:solidFill>
                  <a:schemeClr val="bg1"/>
                </a:solidFill>
                <a:latin typeface="Montserrat Medium" panose="00000600000000000000" pitchFamily="2" charset="0"/>
                <a:cs typeface="Times New Roman" panose="02020603050405020304" pitchFamily="18" charset="0"/>
              </a:rPr>
              <a:t>Clean up data using </a:t>
            </a:r>
            <a:r>
              <a:rPr lang="en-US" dirty="0" err="1">
                <a:solidFill>
                  <a:schemeClr val="bg1"/>
                </a:solidFill>
                <a:latin typeface="Montserrat Medium" panose="00000600000000000000" pitchFamily="2" charset="0"/>
                <a:cs typeface="Times New Roman" panose="02020603050405020304" pitchFamily="18" charset="0"/>
              </a:rPr>
              <a:t>dropna</a:t>
            </a:r>
            <a:r>
              <a:rPr lang="en-US" dirty="0">
                <a:solidFill>
                  <a:schemeClr val="bg1"/>
                </a:solidFill>
                <a:latin typeface="Montserrat Medium" panose="00000600000000000000" pitchFamily="2" charset="0"/>
                <a:cs typeface="Times New Roman" panose="02020603050405020304" pitchFamily="18" charset="0"/>
              </a:rPr>
              <a:t>()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44A3D54-E814-46CE-8292-7E3C60050CF4}"/>
              </a:ext>
            </a:extLst>
          </p:cNvPr>
          <p:cNvSpPr/>
          <p:nvPr/>
        </p:nvSpPr>
        <p:spPr>
          <a:xfrm>
            <a:off x="351691" y="4310205"/>
            <a:ext cx="4344573" cy="5248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Montserrat Medium" panose="00000600000000000000" pitchFamily="2" charset="0"/>
                <a:cs typeface="Times New Roman" panose="02020603050405020304" pitchFamily="18" charset="0"/>
              </a:rPr>
              <a:t>Convert columns to the appropriate data types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6D6F8C8-F2BE-4243-89D1-A8CCCE8B2B78}"/>
              </a:ext>
            </a:extLst>
          </p:cNvPr>
          <p:cNvSpPr/>
          <p:nvPr/>
        </p:nvSpPr>
        <p:spPr>
          <a:xfrm>
            <a:off x="351691" y="5671446"/>
            <a:ext cx="4344573" cy="5248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Dataset_Cleaned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778F27D-0685-4CE6-9CF3-297B79C7263B}"/>
              </a:ext>
            </a:extLst>
          </p:cNvPr>
          <p:cNvSpPr/>
          <p:nvPr/>
        </p:nvSpPr>
        <p:spPr>
          <a:xfrm>
            <a:off x="6583342" y="1707759"/>
            <a:ext cx="4344573" cy="5248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dirty="0" err="1">
                <a:solidFill>
                  <a:schemeClr val="bg1"/>
                </a:solidFill>
                <a:latin typeface="Montserrat Medium" panose="00000600000000000000" pitchFamily="2" charset="0"/>
                <a:cs typeface="Times New Roman" panose="02020603050405020304" pitchFamily="18" charset="0"/>
              </a:rPr>
              <a:t>Dataset_cleaned</a:t>
            </a:r>
            <a:endParaRPr lang="en-US" dirty="0">
              <a:solidFill>
                <a:schemeClr val="bg1"/>
              </a:solidFill>
              <a:latin typeface="Montserrat Medium" panose="000006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BF37CB8-1438-49A6-998B-07FED37ED7E8}"/>
              </a:ext>
            </a:extLst>
          </p:cNvPr>
          <p:cNvSpPr/>
          <p:nvPr/>
        </p:nvSpPr>
        <p:spPr>
          <a:xfrm>
            <a:off x="5791197" y="2738397"/>
            <a:ext cx="4344573" cy="5248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dirty="0">
                <a:solidFill>
                  <a:schemeClr val="bg1"/>
                </a:solidFill>
                <a:latin typeface="Montserrat Medium" panose="00000600000000000000" pitchFamily="2" charset="0"/>
                <a:cs typeface="Times New Roman" panose="02020603050405020304" pitchFamily="18" charset="0"/>
              </a:rPr>
              <a:t>Population Density &gt;0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2851BF0-A0CD-4F87-BAD4-2A2CEB618E31}"/>
              </a:ext>
            </a:extLst>
          </p:cNvPr>
          <p:cNvSpPr/>
          <p:nvPr/>
        </p:nvSpPr>
        <p:spPr>
          <a:xfrm>
            <a:off x="7249883" y="3591205"/>
            <a:ext cx="4344573" cy="5248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dirty="0">
                <a:solidFill>
                  <a:schemeClr val="bg1"/>
                </a:solidFill>
                <a:latin typeface="Montserrat Medium" panose="00000600000000000000" pitchFamily="2" charset="0"/>
                <a:cs typeface="Times New Roman" panose="02020603050405020304" pitchFamily="18" charset="0"/>
              </a:rPr>
              <a:t>Distance from Transit &gt;= 0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C18DD40-59AA-41BC-83A4-B8CDCC4B26DA}"/>
              </a:ext>
            </a:extLst>
          </p:cNvPr>
          <p:cNvSpPr/>
          <p:nvPr/>
        </p:nvSpPr>
        <p:spPr>
          <a:xfrm>
            <a:off x="5791196" y="4621843"/>
            <a:ext cx="4344573" cy="5248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dirty="0"/>
              <a:t>Median Income &gt; 0</a:t>
            </a:r>
            <a:endParaRPr lang="en-US" dirty="0">
              <a:solidFill>
                <a:schemeClr val="bg1"/>
              </a:solidFill>
              <a:latin typeface="Montserrat Medium" panose="000006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90BC9C4-A4DA-46F8-92C3-D64FD582EB65}"/>
              </a:ext>
            </a:extLst>
          </p:cNvPr>
          <p:cNvSpPr/>
          <p:nvPr/>
        </p:nvSpPr>
        <p:spPr>
          <a:xfrm>
            <a:off x="7249882" y="5671446"/>
            <a:ext cx="4344573" cy="5248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dirty="0" err="1"/>
              <a:t>LanUse</a:t>
            </a:r>
            <a:r>
              <a:rPr lang="en-US" dirty="0"/>
              <a:t> diversity &gt; 0</a:t>
            </a:r>
            <a:endParaRPr lang="en-US" dirty="0">
              <a:solidFill>
                <a:schemeClr val="bg1"/>
              </a:solidFill>
              <a:latin typeface="Montserrat Medium" panose="00000600000000000000" pitchFamily="2" charset="0"/>
              <a:cs typeface="Times New Roman" panose="02020603050405020304" pitchFamily="18" charset="0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176CF80-AE9D-4D14-900A-2D3DB744FC0E}"/>
              </a:ext>
            </a:extLst>
          </p:cNvPr>
          <p:cNvCxnSpPr/>
          <p:nvPr/>
        </p:nvCxnSpPr>
        <p:spPr>
          <a:xfrm flipV="1">
            <a:off x="6360607" y="2232560"/>
            <a:ext cx="482320" cy="5058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B5BB4DB-2DE0-4C01-A6FE-6358737CDD0E}"/>
              </a:ext>
            </a:extLst>
          </p:cNvPr>
          <p:cNvCxnSpPr>
            <a:cxnSpLocks/>
          </p:cNvCxnSpPr>
          <p:nvPr/>
        </p:nvCxnSpPr>
        <p:spPr>
          <a:xfrm flipH="1" flipV="1">
            <a:off x="10376929" y="2251525"/>
            <a:ext cx="853775" cy="13396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C44FE1D-DB5E-459D-8642-036E589F6388}"/>
              </a:ext>
            </a:extLst>
          </p:cNvPr>
          <p:cNvCxnSpPr>
            <a:cxnSpLocks/>
          </p:cNvCxnSpPr>
          <p:nvPr/>
        </p:nvCxnSpPr>
        <p:spPr>
          <a:xfrm flipV="1">
            <a:off x="6511332" y="2232560"/>
            <a:ext cx="1155560" cy="23400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E7C4913-4529-4136-BE0C-8DB9B56EBA1D}"/>
              </a:ext>
            </a:extLst>
          </p:cNvPr>
          <p:cNvCxnSpPr>
            <a:cxnSpLocks/>
          </p:cNvCxnSpPr>
          <p:nvPr/>
        </p:nvCxnSpPr>
        <p:spPr>
          <a:xfrm flipH="1" flipV="1">
            <a:off x="9696659" y="2232560"/>
            <a:ext cx="990096" cy="34199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0FCBEDA-DD22-46A6-975B-A32694D5E8D7}"/>
              </a:ext>
            </a:extLst>
          </p:cNvPr>
          <p:cNvCxnSpPr>
            <a:stCxn id="8" idx="2"/>
          </p:cNvCxnSpPr>
          <p:nvPr/>
        </p:nvCxnSpPr>
        <p:spPr>
          <a:xfrm flipH="1">
            <a:off x="2523976" y="2232560"/>
            <a:ext cx="4" cy="6888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426B0EE-E2B5-43BD-8E93-8ECB4D9AD132}"/>
              </a:ext>
            </a:extLst>
          </p:cNvPr>
          <p:cNvCxnSpPr/>
          <p:nvPr/>
        </p:nvCxnSpPr>
        <p:spPr>
          <a:xfrm flipH="1">
            <a:off x="2536872" y="3591205"/>
            <a:ext cx="4" cy="6888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7E5DCDB-0276-41BF-8D88-56ABFC1A3AA9}"/>
              </a:ext>
            </a:extLst>
          </p:cNvPr>
          <p:cNvCxnSpPr/>
          <p:nvPr/>
        </p:nvCxnSpPr>
        <p:spPr>
          <a:xfrm flipH="1">
            <a:off x="2536868" y="4917060"/>
            <a:ext cx="4" cy="6888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BB71B18-704E-459B-B694-BD8BBE8F4744}"/>
              </a:ext>
            </a:extLst>
          </p:cNvPr>
          <p:cNvCxnSpPr>
            <a:cxnSpLocks/>
          </p:cNvCxnSpPr>
          <p:nvPr/>
        </p:nvCxnSpPr>
        <p:spPr>
          <a:xfrm flipV="1">
            <a:off x="3873303" y="2078552"/>
            <a:ext cx="1887079" cy="13504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85099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9">
            <a:extLst>
              <a:ext uri="{FF2B5EF4-FFF2-40B4-BE49-F238E27FC236}">
                <a16:creationId xmlns:a16="http://schemas.microsoft.com/office/drawing/2014/main" id="{A1D46C4C-D3D0-4462-8E67-55FA09373D88}"/>
              </a:ext>
            </a:extLst>
          </p:cNvPr>
          <p:cNvSpPr/>
          <p:nvPr/>
        </p:nvSpPr>
        <p:spPr>
          <a:xfrm>
            <a:off x="3920456" y="-72052"/>
            <a:ext cx="8271545" cy="1123797"/>
          </a:xfrm>
          <a:custGeom>
            <a:avLst/>
            <a:gdLst>
              <a:gd name="connsiteX0" fmla="*/ 0 w 1916430"/>
              <a:gd name="connsiteY0" fmla="*/ 0 h 525876"/>
              <a:gd name="connsiteX1" fmla="*/ 1916430 w 1916430"/>
              <a:gd name="connsiteY1" fmla="*/ 0 h 525876"/>
              <a:gd name="connsiteX2" fmla="*/ 1916430 w 1916430"/>
              <a:gd name="connsiteY2" fmla="*/ 525876 h 525876"/>
              <a:gd name="connsiteX3" fmla="*/ 0 w 1916430"/>
              <a:gd name="connsiteY3" fmla="*/ 525876 h 525876"/>
              <a:gd name="connsiteX4" fmla="*/ 0 w 1916430"/>
              <a:gd name="connsiteY4" fmla="*/ 0 h 525876"/>
              <a:gd name="connsiteX0" fmla="*/ 0 w 2335530"/>
              <a:gd name="connsiteY0" fmla="*/ 0 h 529686"/>
              <a:gd name="connsiteX1" fmla="*/ 2335530 w 2335530"/>
              <a:gd name="connsiteY1" fmla="*/ 3810 h 529686"/>
              <a:gd name="connsiteX2" fmla="*/ 2335530 w 2335530"/>
              <a:gd name="connsiteY2" fmla="*/ 529686 h 529686"/>
              <a:gd name="connsiteX3" fmla="*/ 419100 w 2335530"/>
              <a:gd name="connsiteY3" fmla="*/ 529686 h 529686"/>
              <a:gd name="connsiteX4" fmla="*/ 0 w 2335530"/>
              <a:gd name="connsiteY4" fmla="*/ 0 h 529686"/>
              <a:gd name="connsiteX0" fmla="*/ 0 w 2335530"/>
              <a:gd name="connsiteY0" fmla="*/ 0 h 529686"/>
              <a:gd name="connsiteX1" fmla="*/ 2335530 w 2335530"/>
              <a:gd name="connsiteY1" fmla="*/ 3810 h 529686"/>
              <a:gd name="connsiteX2" fmla="*/ 2335530 w 2335530"/>
              <a:gd name="connsiteY2" fmla="*/ 529686 h 529686"/>
              <a:gd name="connsiteX3" fmla="*/ 419100 w 2335530"/>
              <a:gd name="connsiteY3" fmla="*/ 529686 h 529686"/>
              <a:gd name="connsiteX4" fmla="*/ 0 w 2335530"/>
              <a:gd name="connsiteY4" fmla="*/ 0 h 529686"/>
              <a:gd name="connsiteX0" fmla="*/ 0 w 2423160"/>
              <a:gd name="connsiteY0" fmla="*/ 0 h 525876"/>
              <a:gd name="connsiteX1" fmla="*/ 2423160 w 2423160"/>
              <a:gd name="connsiteY1" fmla="*/ 0 h 525876"/>
              <a:gd name="connsiteX2" fmla="*/ 2423160 w 2423160"/>
              <a:gd name="connsiteY2" fmla="*/ 525876 h 525876"/>
              <a:gd name="connsiteX3" fmla="*/ 506730 w 2423160"/>
              <a:gd name="connsiteY3" fmla="*/ 525876 h 525876"/>
              <a:gd name="connsiteX4" fmla="*/ 0 w 2423160"/>
              <a:gd name="connsiteY4" fmla="*/ 0 h 525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3160" h="525876">
                <a:moveTo>
                  <a:pt x="0" y="0"/>
                </a:moveTo>
                <a:lnTo>
                  <a:pt x="2423160" y="0"/>
                </a:lnTo>
                <a:lnTo>
                  <a:pt x="2423160" y="525876"/>
                </a:lnTo>
                <a:lnTo>
                  <a:pt x="506730" y="525876"/>
                </a:lnTo>
                <a:cubicBezTo>
                  <a:pt x="309880" y="524574"/>
                  <a:pt x="139700" y="176562"/>
                  <a:pt x="0" y="0"/>
                </a:cubicBezTo>
                <a:close/>
              </a:path>
            </a:pathLst>
          </a:custGeom>
          <a:solidFill>
            <a:srgbClr val="002060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67" dirty="0">
                <a:solidFill>
                  <a:schemeClr val="bg1"/>
                </a:solidFill>
                <a:latin typeface="Montserrat Black" panose="020B0604020202020204" pitchFamily="2" charset="0"/>
              </a:rPr>
              <a:t>DATA AND SOURCE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3606790-0045-4221-A825-D34A9FAB65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548" y="1811111"/>
            <a:ext cx="11073284" cy="3871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1064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 txBox="1">
            <a:spLocks noGrp="1"/>
          </p:cNvSpPr>
          <p:nvPr>
            <p:ph type="sldNum" idx="4294967295"/>
          </p:nvPr>
        </p:nvSpPr>
        <p:spPr>
          <a:xfrm>
            <a:off x="11205845" y="6333135"/>
            <a:ext cx="731600" cy="52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fld id="{00000000-1234-1234-1234-123412341234}" type="slidenum">
              <a:rPr lang="en"/>
              <a:pPr/>
              <a:t>14</a:t>
            </a:fld>
            <a:endParaRPr/>
          </a:p>
        </p:txBody>
      </p:sp>
      <p:sp>
        <p:nvSpPr>
          <p:cNvPr id="6" name="Rectangle 19">
            <a:extLst>
              <a:ext uri="{FF2B5EF4-FFF2-40B4-BE49-F238E27FC236}">
                <a16:creationId xmlns:a16="http://schemas.microsoft.com/office/drawing/2014/main" id="{A6515C4D-9151-4F56-8644-1A8B9F36750F}"/>
              </a:ext>
            </a:extLst>
          </p:cNvPr>
          <p:cNvSpPr/>
          <p:nvPr/>
        </p:nvSpPr>
        <p:spPr>
          <a:xfrm>
            <a:off x="3920456" y="-77645"/>
            <a:ext cx="8271545" cy="1123797"/>
          </a:xfrm>
          <a:custGeom>
            <a:avLst/>
            <a:gdLst>
              <a:gd name="connsiteX0" fmla="*/ 0 w 1916430"/>
              <a:gd name="connsiteY0" fmla="*/ 0 h 525876"/>
              <a:gd name="connsiteX1" fmla="*/ 1916430 w 1916430"/>
              <a:gd name="connsiteY1" fmla="*/ 0 h 525876"/>
              <a:gd name="connsiteX2" fmla="*/ 1916430 w 1916430"/>
              <a:gd name="connsiteY2" fmla="*/ 525876 h 525876"/>
              <a:gd name="connsiteX3" fmla="*/ 0 w 1916430"/>
              <a:gd name="connsiteY3" fmla="*/ 525876 h 525876"/>
              <a:gd name="connsiteX4" fmla="*/ 0 w 1916430"/>
              <a:gd name="connsiteY4" fmla="*/ 0 h 525876"/>
              <a:gd name="connsiteX0" fmla="*/ 0 w 2335530"/>
              <a:gd name="connsiteY0" fmla="*/ 0 h 529686"/>
              <a:gd name="connsiteX1" fmla="*/ 2335530 w 2335530"/>
              <a:gd name="connsiteY1" fmla="*/ 3810 h 529686"/>
              <a:gd name="connsiteX2" fmla="*/ 2335530 w 2335530"/>
              <a:gd name="connsiteY2" fmla="*/ 529686 h 529686"/>
              <a:gd name="connsiteX3" fmla="*/ 419100 w 2335530"/>
              <a:gd name="connsiteY3" fmla="*/ 529686 h 529686"/>
              <a:gd name="connsiteX4" fmla="*/ 0 w 2335530"/>
              <a:gd name="connsiteY4" fmla="*/ 0 h 529686"/>
              <a:gd name="connsiteX0" fmla="*/ 0 w 2335530"/>
              <a:gd name="connsiteY0" fmla="*/ 0 h 529686"/>
              <a:gd name="connsiteX1" fmla="*/ 2335530 w 2335530"/>
              <a:gd name="connsiteY1" fmla="*/ 3810 h 529686"/>
              <a:gd name="connsiteX2" fmla="*/ 2335530 w 2335530"/>
              <a:gd name="connsiteY2" fmla="*/ 529686 h 529686"/>
              <a:gd name="connsiteX3" fmla="*/ 419100 w 2335530"/>
              <a:gd name="connsiteY3" fmla="*/ 529686 h 529686"/>
              <a:gd name="connsiteX4" fmla="*/ 0 w 2335530"/>
              <a:gd name="connsiteY4" fmla="*/ 0 h 529686"/>
              <a:gd name="connsiteX0" fmla="*/ 0 w 2423160"/>
              <a:gd name="connsiteY0" fmla="*/ 0 h 525876"/>
              <a:gd name="connsiteX1" fmla="*/ 2423160 w 2423160"/>
              <a:gd name="connsiteY1" fmla="*/ 0 h 525876"/>
              <a:gd name="connsiteX2" fmla="*/ 2423160 w 2423160"/>
              <a:gd name="connsiteY2" fmla="*/ 525876 h 525876"/>
              <a:gd name="connsiteX3" fmla="*/ 506730 w 2423160"/>
              <a:gd name="connsiteY3" fmla="*/ 525876 h 525876"/>
              <a:gd name="connsiteX4" fmla="*/ 0 w 2423160"/>
              <a:gd name="connsiteY4" fmla="*/ 0 h 525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3160" h="525876">
                <a:moveTo>
                  <a:pt x="0" y="0"/>
                </a:moveTo>
                <a:lnTo>
                  <a:pt x="2423160" y="0"/>
                </a:lnTo>
                <a:lnTo>
                  <a:pt x="2423160" y="525876"/>
                </a:lnTo>
                <a:lnTo>
                  <a:pt x="506730" y="525876"/>
                </a:lnTo>
                <a:cubicBezTo>
                  <a:pt x="309880" y="524574"/>
                  <a:pt x="139700" y="176562"/>
                  <a:pt x="0" y="0"/>
                </a:cubicBezTo>
                <a:close/>
              </a:path>
            </a:pathLst>
          </a:custGeom>
          <a:solidFill>
            <a:srgbClr val="002060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67" dirty="0">
                <a:solidFill>
                  <a:schemeClr val="bg1"/>
                </a:solidFill>
                <a:latin typeface="Montserrat Black" panose="020B0604020202020204" pitchFamily="2" charset="0"/>
              </a:rPr>
              <a:t>FRAMEWORK for K-means Clustering 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B72695B-0CAB-447E-AC23-DBD33E827218}"/>
              </a:ext>
            </a:extLst>
          </p:cNvPr>
          <p:cNvGrpSpPr/>
          <p:nvPr/>
        </p:nvGrpSpPr>
        <p:grpSpPr>
          <a:xfrm>
            <a:off x="1307153" y="2006962"/>
            <a:ext cx="854088" cy="836629"/>
            <a:chOff x="981502" y="797817"/>
            <a:chExt cx="1421124" cy="1422788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943809E-6E01-4C1C-81CF-B1F93470AA5A}"/>
                </a:ext>
              </a:extLst>
            </p:cNvPr>
            <p:cNvGrpSpPr/>
            <p:nvPr/>
          </p:nvGrpSpPr>
          <p:grpSpPr>
            <a:xfrm>
              <a:off x="1091299" y="882384"/>
              <a:ext cx="1201530" cy="1201530"/>
              <a:chOff x="-396294" y="196445"/>
              <a:chExt cx="1201530" cy="1201530"/>
            </a:xfrm>
          </p:grpSpPr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B312E92C-E87B-448C-A602-2FACBB4723DB}"/>
                  </a:ext>
                </a:extLst>
              </p:cNvPr>
              <p:cNvSpPr/>
              <p:nvPr/>
            </p:nvSpPr>
            <p:spPr>
              <a:xfrm>
                <a:off x="-396294" y="196445"/>
                <a:ext cx="1201530" cy="1201530"/>
              </a:xfrm>
              <a:prstGeom prst="ellipse">
                <a:avLst/>
              </a:prstGeom>
              <a:solidFill>
                <a:srgbClr val="002060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03CFBA5-51A9-42BD-9D01-D40D28D14E0A}"/>
                  </a:ext>
                </a:extLst>
              </p:cNvPr>
              <p:cNvSpPr txBox="1"/>
              <p:nvPr/>
            </p:nvSpPr>
            <p:spPr>
              <a:xfrm>
                <a:off x="-383580" y="575134"/>
                <a:ext cx="1171456" cy="4710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chemeClr val="bg1"/>
                    </a:solidFill>
                    <a:latin typeface="Montserrat SemiBold" panose="00000700000000000000" pitchFamily="2" charset="0"/>
                  </a:rPr>
                  <a:t>Pandas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B768F00-7A81-43B1-9130-45F26BA9DB9E}"/>
                </a:ext>
              </a:extLst>
            </p:cNvPr>
            <p:cNvGrpSpPr/>
            <p:nvPr/>
          </p:nvGrpSpPr>
          <p:grpSpPr>
            <a:xfrm>
              <a:off x="981502" y="797817"/>
              <a:ext cx="1421124" cy="1422788"/>
              <a:chOff x="-2945987" y="-3118122"/>
              <a:chExt cx="13177107" cy="13192536"/>
            </a:xfrm>
            <a:solidFill>
              <a:srgbClr val="130F17"/>
            </a:solidFill>
          </p:grpSpPr>
          <p:sp>
            <p:nvSpPr>
              <p:cNvPr id="10" name="Donut 143">
                <a:extLst>
                  <a:ext uri="{FF2B5EF4-FFF2-40B4-BE49-F238E27FC236}">
                    <a16:creationId xmlns:a16="http://schemas.microsoft.com/office/drawing/2014/main" id="{5C0A845C-8DE9-4CD7-8086-A276E241CDFD}"/>
                  </a:ext>
                </a:extLst>
              </p:cNvPr>
              <p:cNvSpPr/>
              <p:nvPr/>
            </p:nvSpPr>
            <p:spPr>
              <a:xfrm>
                <a:off x="-2765892" y="-2918048"/>
                <a:ext cx="12801630" cy="12801630"/>
              </a:xfrm>
              <a:prstGeom prst="donut">
                <a:avLst>
                  <a:gd name="adj" fmla="val 61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C122B383-94EA-4D33-934C-5BFB0B9C76FE}"/>
                  </a:ext>
                </a:extLst>
              </p:cNvPr>
              <p:cNvSpPr/>
              <p:nvPr/>
            </p:nvSpPr>
            <p:spPr>
              <a:xfrm>
                <a:off x="9759076" y="3236487"/>
                <a:ext cx="472044" cy="4720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0FF3299A-5124-47D7-AE3F-50536993DEA3}"/>
                  </a:ext>
                </a:extLst>
              </p:cNvPr>
              <p:cNvSpPr/>
              <p:nvPr/>
            </p:nvSpPr>
            <p:spPr>
              <a:xfrm>
                <a:off x="3394385" y="-3118122"/>
                <a:ext cx="472044" cy="4720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53F38CCF-DED6-45AB-9697-DA07301EC10D}"/>
                  </a:ext>
                </a:extLst>
              </p:cNvPr>
              <p:cNvSpPr/>
              <p:nvPr/>
            </p:nvSpPr>
            <p:spPr>
              <a:xfrm>
                <a:off x="-2945987" y="3248554"/>
                <a:ext cx="472044" cy="4720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064B235B-5A0A-44EB-89DE-6E5A5099F00C}"/>
                  </a:ext>
                </a:extLst>
              </p:cNvPr>
              <p:cNvSpPr/>
              <p:nvPr/>
            </p:nvSpPr>
            <p:spPr>
              <a:xfrm>
                <a:off x="3385023" y="9602370"/>
                <a:ext cx="472044" cy="4720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</p:grp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763D58E-A827-47BA-8F0D-08D86F11E0B0}"/>
              </a:ext>
            </a:extLst>
          </p:cNvPr>
          <p:cNvGrpSpPr/>
          <p:nvPr/>
        </p:nvGrpSpPr>
        <p:grpSpPr>
          <a:xfrm>
            <a:off x="1315806" y="2972502"/>
            <a:ext cx="854088" cy="836629"/>
            <a:chOff x="981502" y="797817"/>
            <a:chExt cx="1421124" cy="1422788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B34ECBCD-279E-43AD-BFC4-590978D6B2C6}"/>
                </a:ext>
              </a:extLst>
            </p:cNvPr>
            <p:cNvGrpSpPr/>
            <p:nvPr/>
          </p:nvGrpSpPr>
          <p:grpSpPr>
            <a:xfrm>
              <a:off x="1049334" y="882384"/>
              <a:ext cx="1280815" cy="1201530"/>
              <a:chOff x="-438259" y="196445"/>
              <a:chExt cx="1280815" cy="1201530"/>
            </a:xfrm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DD9EE76A-7469-4A94-9B78-7525A37D238F}"/>
                  </a:ext>
                </a:extLst>
              </p:cNvPr>
              <p:cNvSpPr/>
              <p:nvPr/>
            </p:nvSpPr>
            <p:spPr>
              <a:xfrm>
                <a:off x="-396294" y="196445"/>
                <a:ext cx="1201530" cy="1201530"/>
              </a:xfrm>
              <a:prstGeom prst="ellipse">
                <a:avLst/>
              </a:prstGeom>
              <a:solidFill>
                <a:srgbClr val="002060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E13293F-3967-45AE-9D09-55CA6CD558FD}"/>
                  </a:ext>
                </a:extLst>
              </p:cNvPr>
              <p:cNvSpPr txBox="1"/>
              <p:nvPr/>
            </p:nvSpPr>
            <p:spPr>
              <a:xfrm>
                <a:off x="-438259" y="575134"/>
                <a:ext cx="1280815" cy="4710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dirty="0" err="1">
                    <a:solidFill>
                      <a:schemeClr val="bg1"/>
                    </a:solidFill>
                    <a:latin typeface="Montserrat SemiBold" panose="00000700000000000000" pitchFamily="2" charset="0"/>
                  </a:rPr>
                  <a:t>Numpy</a:t>
                </a:r>
                <a:endParaRPr lang="en-US" sz="1200" dirty="0">
                  <a:solidFill>
                    <a:schemeClr val="bg1"/>
                  </a:solidFill>
                  <a:latin typeface="Montserrat SemiBold" panose="00000700000000000000" pitchFamily="2" charset="0"/>
                </a:endParaRPr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49A691E3-F629-47D0-9D28-1DFAF4963F62}"/>
                </a:ext>
              </a:extLst>
            </p:cNvPr>
            <p:cNvGrpSpPr/>
            <p:nvPr/>
          </p:nvGrpSpPr>
          <p:grpSpPr>
            <a:xfrm>
              <a:off x="981502" y="797817"/>
              <a:ext cx="1421124" cy="1422788"/>
              <a:chOff x="-2945987" y="-3118122"/>
              <a:chExt cx="13177107" cy="13192536"/>
            </a:xfrm>
            <a:solidFill>
              <a:srgbClr val="130F17"/>
            </a:solidFill>
          </p:grpSpPr>
          <p:sp>
            <p:nvSpPr>
              <p:cNvPr id="20" name="Donut 143">
                <a:extLst>
                  <a:ext uri="{FF2B5EF4-FFF2-40B4-BE49-F238E27FC236}">
                    <a16:creationId xmlns:a16="http://schemas.microsoft.com/office/drawing/2014/main" id="{3BBA5644-666B-4BAF-89BD-050D391F7280}"/>
                  </a:ext>
                </a:extLst>
              </p:cNvPr>
              <p:cNvSpPr/>
              <p:nvPr/>
            </p:nvSpPr>
            <p:spPr>
              <a:xfrm>
                <a:off x="-2765892" y="-2918048"/>
                <a:ext cx="12801630" cy="12801630"/>
              </a:xfrm>
              <a:prstGeom prst="donut">
                <a:avLst>
                  <a:gd name="adj" fmla="val 61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53F166D7-B28A-4B31-8B56-772A95B28074}"/>
                  </a:ext>
                </a:extLst>
              </p:cNvPr>
              <p:cNvSpPr/>
              <p:nvPr/>
            </p:nvSpPr>
            <p:spPr>
              <a:xfrm>
                <a:off x="9759076" y="3236487"/>
                <a:ext cx="472044" cy="4720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EFDDC4EF-6E11-4326-8311-5ECA0F82E191}"/>
                  </a:ext>
                </a:extLst>
              </p:cNvPr>
              <p:cNvSpPr/>
              <p:nvPr/>
            </p:nvSpPr>
            <p:spPr>
              <a:xfrm>
                <a:off x="3394385" y="-3118122"/>
                <a:ext cx="472044" cy="4720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0639496A-D337-4841-A377-0DE8D8EFC5DB}"/>
                  </a:ext>
                </a:extLst>
              </p:cNvPr>
              <p:cNvSpPr/>
              <p:nvPr/>
            </p:nvSpPr>
            <p:spPr>
              <a:xfrm>
                <a:off x="-2945987" y="3248554"/>
                <a:ext cx="472044" cy="4720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5A2CC8A7-3CF6-4DFF-8125-C832AE71CF3B}"/>
                  </a:ext>
                </a:extLst>
              </p:cNvPr>
              <p:cNvSpPr/>
              <p:nvPr/>
            </p:nvSpPr>
            <p:spPr>
              <a:xfrm>
                <a:off x="3385023" y="9602370"/>
                <a:ext cx="472044" cy="4720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</p:grp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C4C98B6-D9C3-4C3A-9A59-688227F7E0B0}"/>
              </a:ext>
            </a:extLst>
          </p:cNvPr>
          <p:cNvGrpSpPr/>
          <p:nvPr/>
        </p:nvGrpSpPr>
        <p:grpSpPr>
          <a:xfrm>
            <a:off x="1309643" y="3950894"/>
            <a:ext cx="854088" cy="836629"/>
            <a:chOff x="981502" y="797817"/>
            <a:chExt cx="1421124" cy="1422788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267D7047-06F2-4483-8131-706BDE7BA77F}"/>
                </a:ext>
              </a:extLst>
            </p:cNvPr>
            <p:cNvGrpSpPr/>
            <p:nvPr/>
          </p:nvGrpSpPr>
          <p:grpSpPr>
            <a:xfrm>
              <a:off x="1088976" y="882384"/>
              <a:ext cx="1201530" cy="1201530"/>
              <a:chOff x="-398617" y="196445"/>
              <a:chExt cx="1201530" cy="1201530"/>
            </a:xfrm>
          </p:grpSpPr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680DC701-C051-4C3A-8EE9-AB5C46C69EFF}"/>
                  </a:ext>
                </a:extLst>
              </p:cNvPr>
              <p:cNvSpPr/>
              <p:nvPr/>
            </p:nvSpPr>
            <p:spPr>
              <a:xfrm>
                <a:off x="-398617" y="196445"/>
                <a:ext cx="1201530" cy="1201530"/>
              </a:xfrm>
              <a:prstGeom prst="ellipse">
                <a:avLst/>
              </a:prstGeom>
              <a:solidFill>
                <a:srgbClr val="002060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5EE2CC2-F5DE-46B9-BFEA-46B84522D0E4}"/>
                  </a:ext>
                </a:extLst>
              </p:cNvPr>
              <p:cNvSpPr txBox="1"/>
              <p:nvPr/>
            </p:nvSpPr>
            <p:spPr>
              <a:xfrm>
                <a:off x="-299557" y="575134"/>
                <a:ext cx="1003418" cy="7851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chemeClr val="bg1"/>
                    </a:solidFill>
                    <a:latin typeface="Montserrat SemiBold" panose="00000700000000000000" pitchFamily="2" charset="0"/>
                  </a:rPr>
                  <a:t>Scikit-</a:t>
                </a:r>
              </a:p>
              <a:p>
                <a:pPr algn="ctr"/>
                <a:r>
                  <a:rPr lang="en-US" sz="1200" dirty="0">
                    <a:solidFill>
                      <a:schemeClr val="bg1"/>
                    </a:solidFill>
                    <a:latin typeface="Montserrat SemiBold" panose="00000700000000000000" pitchFamily="2" charset="0"/>
                  </a:rPr>
                  <a:t>Learn</a:t>
                </a:r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8A81D4AB-D769-4DD3-B77C-11876448CFC5}"/>
                </a:ext>
              </a:extLst>
            </p:cNvPr>
            <p:cNvGrpSpPr/>
            <p:nvPr/>
          </p:nvGrpSpPr>
          <p:grpSpPr>
            <a:xfrm>
              <a:off x="981502" y="797817"/>
              <a:ext cx="1421124" cy="1422788"/>
              <a:chOff x="-2945987" y="-3118122"/>
              <a:chExt cx="13177107" cy="13192536"/>
            </a:xfrm>
            <a:solidFill>
              <a:srgbClr val="130F17"/>
            </a:solidFill>
          </p:grpSpPr>
          <p:sp>
            <p:nvSpPr>
              <p:cNvPr id="30" name="Donut 143">
                <a:extLst>
                  <a:ext uri="{FF2B5EF4-FFF2-40B4-BE49-F238E27FC236}">
                    <a16:creationId xmlns:a16="http://schemas.microsoft.com/office/drawing/2014/main" id="{D5A7E041-9C1F-4C65-A836-D0B567B90E4D}"/>
                  </a:ext>
                </a:extLst>
              </p:cNvPr>
              <p:cNvSpPr/>
              <p:nvPr/>
            </p:nvSpPr>
            <p:spPr>
              <a:xfrm>
                <a:off x="-2765892" y="-2918048"/>
                <a:ext cx="12801630" cy="12801630"/>
              </a:xfrm>
              <a:prstGeom prst="donut">
                <a:avLst>
                  <a:gd name="adj" fmla="val 61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1EE5101B-3C0C-4790-82C7-4DE2891EC757}"/>
                  </a:ext>
                </a:extLst>
              </p:cNvPr>
              <p:cNvSpPr/>
              <p:nvPr/>
            </p:nvSpPr>
            <p:spPr>
              <a:xfrm>
                <a:off x="9759076" y="3236487"/>
                <a:ext cx="472044" cy="4720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32FBCA8B-A99F-49BA-A29B-DFFAE2BEBD7F}"/>
                  </a:ext>
                </a:extLst>
              </p:cNvPr>
              <p:cNvSpPr/>
              <p:nvPr/>
            </p:nvSpPr>
            <p:spPr>
              <a:xfrm>
                <a:off x="3394385" y="-3118122"/>
                <a:ext cx="472044" cy="4720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7B1D05FF-BB81-46D8-8A04-9AFE6833B824}"/>
                  </a:ext>
                </a:extLst>
              </p:cNvPr>
              <p:cNvSpPr/>
              <p:nvPr/>
            </p:nvSpPr>
            <p:spPr>
              <a:xfrm>
                <a:off x="-2945987" y="3248554"/>
                <a:ext cx="472044" cy="4720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B2C5A4E1-112D-4715-9D8A-3AF1D308937A}"/>
                  </a:ext>
                </a:extLst>
              </p:cNvPr>
              <p:cNvSpPr/>
              <p:nvPr/>
            </p:nvSpPr>
            <p:spPr>
              <a:xfrm>
                <a:off x="3385023" y="9602370"/>
                <a:ext cx="472044" cy="4720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</p:grp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15BFB7B8-B800-4232-AC3D-D5CB2C999C13}"/>
              </a:ext>
            </a:extLst>
          </p:cNvPr>
          <p:cNvSpPr txBox="1"/>
          <p:nvPr/>
        </p:nvSpPr>
        <p:spPr>
          <a:xfrm>
            <a:off x="2202431" y="2122228"/>
            <a:ext cx="6096000" cy="379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67" dirty="0">
                <a:latin typeface="Montserrat Medium" panose="00000600000000000000" pitchFamily="2" charset="0"/>
                <a:ea typeface="Calibri" panose="020F0502020204030204" pitchFamily="34" charset="0"/>
              </a:rPr>
              <a:t>For handling data frames</a:t>
            </a:r>
            <a:endParaRPr lang="en-US" sz="2400" dirty="0">
              <a:latin typeface="Montserrat Medium" panose="00000600000000000000" pitchFamily="2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2A0453F-05DE-4098-832E-14F92975B5AF}"/>
              </a:ext>
            </a:extLst>
          </p:cNvPr>
          <p:cNvSpPr txBox="1"/>
          <p:nvPr/>
        </p:nvSpPr>
        <p:spPr>
          <a:xfrm>
            <a:off x="2193634" y="2910556"/>
            <a:ext cx="6491331" cy="748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Montserrat Medium" panose="00000600000000000000" pitchFamily="2" charset="0"/>
                <a:ea typeface="Calibri" panose="020F0502020204030204" pitchFamily="34" charset="0"/>
              </a:rPr>
              <a:t>F</a:t>
            </a:r>
            <a:r>
              <a:rPr lang="en-US" sz="1867" dirty="0">
                <a:latin typeface="Montserrat Medium" panose="00000600000000000000" pitchFamily="2" charset="0"/>
                <a:ea typeface="Calibri" panose="020F0502020204030204" pitchFamily="34" charset="0"/>
              </a:rPr>
              <a:t>or fast numerical computations </a:t>
            </a:r>
          </a:p>
          <a:p>
            <a:r>
              <a:rPr lang="en-US" sz="1867" dirty="0">
                <a:latin typeface="Montserrat Medium" panose="00000600000000000000" pitchFamily="2" charset="0"/>
                <a:ea typeface="Calibri" panose="020F0502020204030204" pitchFamily="34" charset="0"/>
              </a:rPr>
              <a:t>and as the back-end to Pandas</a:t>
            </a:r>
            <a:endParaRPr lang="en-US" sz="2400" dirty="0">
              <a:latin typeface="Montserrat Medium" panose="00000600000000000000" pitchFamily="2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5E0EF7B-E5D1-49AB-8331-C2F209E5C175}"/>
              </a:ext>
            </a:extLst>
          </p:cNvPr>
          <p:cNvSpPr txBox="1"/>
          <p:nvPr/>
        </p:nvSpPr>
        <p:spPr>
          <a:xfrm>
            <a:off x="2215096" y="4061879"/>
            <a:ext cx="4949819" cy="748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Montserrat Medium" panose="00000600000000000000" pitchFamily="2" charset="0"/>
                <a:ea typeface="Calibri" panose="020F0502020204030204" pitchFamily="34" charset="0"/>
              </a:rPr>
              <a:t>F</a:t>
            </a:r>
            <a:r>
              <a:rPr lang="en-US" sz="1867" dirty="0">
                <a:latin typeface="Montserrat Medium" panose="00000600000000000000" pitchFamily="2" charset="0"/>
                <a:ea typeface="Calibri" panose="020F0502020204030204" pitchFamily="34" charset="0"/>
              </a:rPr>
              <a:t>or its rich ecosystem of machine learning tools including K-means</a:t>
            </a:r>
            <a:endParaRPr lang="en-US" sz="2400" dirty="0">
              <a:latin typeface="Montserrat Medium" panose="00000600000000000000" pitchFamily="2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2C1281ED-0352-4D09-9F4B-148CEF5AF608}"/>
              </a:ext>
            </a:extLst>
          </p:cNvPr>
          <p:cNvSpPr/>
          <p:nvPr/>
        </p:nvSpPr>
        <p:spPr>
          <a:xfrm>
            <a:off x="156249" y="6330471"/>
            <a:ext cx="104680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Framework Source: https://medium.datadriveninvestor.com/k-means-clustering-b89d349e98e6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4FEFD38C-7C11-4597-94B6-2FF4DC263EDB}"/>
              </a:ext>
            </a:extLst>
          </p:cNvPr>
          <p:cNvSpPr/>
          <p:nvPr/>
        </p:nvSpPr>
        <p:spPr>
          <a:xfrm>
            <a:off x="6679672" y="5504155"/>
            <a:ext cx="398244" cy="1707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FAE29DDC-203C-4BD0-80D6-E2C8DBD49E8A}"/>
              </a:ext>
            </a:extLst>
          </p:cNvPr>
          <p:cNvSpPr/>
          <p:nvPr/>
        </p:nvSpPr>
        <p:spPr>
          <a:xfrm>
            <a:off x="10431262" y="4275603"/>
            <a:ext cx="1506184" cy="10025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2B64D95-B2A9-B816-B2AD-93793165071C}"/>
              </a:ext>
            </a:extLst>
          </p:cNvPr>
          <p:cNvGrpSpPr/>
          <p:nvPr/>
        </p:nvGrpSpPr>
        <p:grpSpPr>
          <a:xfrm>
            <a:off x="8217280" y="1156549"/>
            <a:ext cx="2867025" cy="5085815"/>
            <a:chOff x="8217280" y="1156549"/>
            <a:chExt cx="2867025" cy="5085815"/>
          </a:xfrm>
        </p:grpSpPr>
        <p:grpSp>
          <p:nvGrpSpPr>
            <p:cNvPr id="137" name="Group 136">
              <a:extLst>
                <a:ext uri="{FF2B5EF4-FFF2-40B4-BE49-F238E27FC236}">
                  <a16:creationId xmlns:a16="http://schemas.microsoft.com/office/drawing/2014/main" id="{BB5A01A9-A254-421C-8BD7-4AC36CDA2D4E}"/>
                </a:ext>
              </a:extLst>
            </p:cNvPr>
            <p:cNvGrpSpPr/>
            <p:nvPr/>
          </p:nvGrpSpPr>
          <p:grpSpPr>
            <a:xfrm>
              <a:off x="8545347" y="1156549"/>
              <a:ext cx="2034253" cy="879620"/>
              <a:chOff x="6175828" y="1718100"/>
              <a:chExt cx="2034253" cy="879620"/>
            </a:xfrm>
          </p:grpSpPr>
          <p:grpSp>
            <p:nvGrpSpPr>
              <p:cNvPr id="136" name="Group 135">
                <a:extLst>
                  <a:ext uri="{FF2B5EF4-FFF2-40B4-BE49-F238E27FC236}">
                    <a16:creationId xmlns:a16="http://schemas.microsoft.com/office/drawing/2014/main" id="{D83CA353-8EA6-4FBC-AF7F-276EEA5B1E77}"/>
                  </a:ext>
                </a:extLst>
              </p:cNvPr>
              <p:cNvGrpSpPr/>
              <p:nvPr/>
            </p:nvGrpSpPr>
            <p:grpSpPr>
              <a:xfrm>
                <a:off x="6175828" y="1718100"/>
                <a:ext cx="1364841" cy="879620"/>
                <a:chOff x="6175828" y="1718100"/>
                <a:chExt cx="1364841" cy="879620"/>
              </a:xfrm>
            </p:grpSpPr>
            <p:grpSp>
              <p:nvGrpSpPr>
                <p:cNvPr id="72" name="Group 71">
                  <a:extLst>
                    <a:ext uri="{FF2B5EF4-FFF2-40B4-BE49-F238E27FC236}">
                      <a16:creationId xmlns:a16="http://schemas.microsoft.com/office/drawing/2014/main" id="{2BE864A4-2B9A-4B1F-B940-8DEFC28F00DB}"/>
                    </a:ext>
                  </a:extLst>
                </p:cNvPr>
                <p:cNvGrpSpPr/>
                <p:nvPr/>
              </p:nvGrpSpPr>
              <p:grpSpPr>
                <a:xfrm>
                  <a:off x="6417835" y="1718100"/>
                  <a:ext cx="1122834" cy="879620"/>
                  <a:chOff x="6417835" y="1718100"/>
                  <a:chExt cx="1122834" cy="879620"/>
                </a:xfrm>
              </p:grpSpPr>
              <p:sp>
                <p:nvSpPr>
                  <p:cNvPr id="44" name="Oval 43">
                    <a:extLst>
                      <a:ext uri="{FF2B5EF4-FFF2-40B4-BE49-F238E27FC236}">
                        <a16:creationId xmlns:a16="http://schemas.microsoft.com/office/drawing/2014/main" id="{2C9E3DDC-7A9B-423F-B736-BFC11607C44F}"/>
                      </a:ext>
                    </a:extLst>
                  </p:cNvPr>
                  <p:cNvSpPr/>
                  <p:nvPr/>
                </p:nvSpPr>
                <p:spPr>
                  <a:xfrm>
                    <a:off x="6478584" y="2285949"/>
                    <a:ext cx="289411" cy="311771"/>
                  </a:xfrm>
                  <a:prstGeom prst="ellipse">
                    <a:avLst/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9" name="Oval 58">
                    <a:extLst>
                      <a:ext uri="{FF2B5EF4-FFF2-40B4-BE49-F238E27FC236}">
                        <a16:creationId xmlns:a16="http://schemas.microsoft.com/office/drawing/2014/main" id="{5A1296E7-2A66-4FA7-A9A3-22398AB9FF11}"/>
                      </a:ext>
                    </a:extLst>
                  </p:cNvPr>
                  <p:cNvSpPr/>
                  <p:nvPr/>
                </p:nvSpPr>
                <p:spPr>
                  <a:xfrm>
                    <a:off x="6478583" y="2002722"/>
                    <a:ext cx="289411" cy="311771"/>
                  </a:xfrm>
                  <a:prstGeom prst="ellipse">
                    <a:avLst/>
                  </a:prstGeom>
                  <a:solidFill>
                    <a:schemeClr val="bg2">
                      <a:lumMod val="9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0" name="Oval 59">
                    <a:extLst>
                      <a:ext uri="{FF2B5EF4-FFF2-40B4-BE49-F238E27FC236}">
                        <a16:creationId xmlns:a16="http://schemas.microsoft.com/office/drawing/2014/main" id="{39B32737-1A41-4D60-8688-9AAB4879DC23}"/>
                      </a:ext>
                    </a:extLst>
                  </p:cNvPr>
                  <p:cNvSpPr/>
                  <p:nvPr/>
                </p:nvSpPr>
                <p:spPr>
                  <a:xfrm>
                    <a:off x="6679671" y="1846837"/>
                    <a:ext cx="289411" cy="311771"/>
                  </a:xfrm>
                  <a:prstGeom prst="ellipse">
                    <a:avLst/>
                  </a:prstGeom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1" name="Oval 60">
                    <a:extLst>
                      <a:ext uri="{FF2B5EF4-FFF2-40B4-BE49-F238E27FC236}">
                        <a16:creationId xmlns:a16="http://schemas.microsoft.com/office/drawing/2014/main" id="{66323B3C-6FB8-4E72-AD46-9C54E5F58EB9}"/>
                      </a:ext>
                    </a:extLst>
                  </p:cNvPr>
                  <p:cNvSpPr/>
                  <p:nvPr/>
                </p:nvSpPr>
                <p:spPr>
                  <a:xfrm>
                    <a:off x="6846498" y="2239895"/>
                    <a:ext cx="289411" cy="311771"/>
                  </a:xfrm>
                  <a:prstGeom prst="ellipse">
                    <a:avLst/>
                  </a:prstGeom>
                  <a:solidFill>
                    <a:schemeClr val="accent5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2" name="Oval 61">
                    <a:extLst>
                      <a:ext uri="{FF2B5EF4-FFF2-40B4-BE49-F238E27FC236}">
                        <a16:creationId xmlns:a16="http://schemas.microsoft.com/office/drawing/2014/main" id="{67ABB212-4178-488F-9B8F-24B1F1F90C33}"/>
                      </a:ext>
                    </a:extLst>
                  </p:cNvPr>
                  <p:cNvSpPr/>
                  <p:nvPr/>
                </p:nvSpPr>
                <p:spPr>
                  <a:xfrm>
                    <a:off x="6917968" y="1956356"/>
                    <a:ext cx="289411" cy="311771"/>
                  </a:xfrm>
                  <a:prstGeom prst="ellipse">
                    <a:avLst/>
                  </a:prstGeom>
                  <a:solidFill>
                    <a:schemeClr val="accent5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3" name="Oval 62">
                    <a:extLst>
                      <a:ext uri="{FF2B5EF4-FFF2-40B4-BE49-F238E27FC236}">
                        <a16:creationId xmlns:a16="http://schemas.microsoft.com/office/drawing/2014/main" id="{11F45073-A95E-4BBB-9FD9-9473354FE2C2}"/>
                      </a:ext>
                    </a:extLst>
                  </p:cNvPr>
                  <p:cNvSpPr/>
                  <p:nvPr/>
                </p:nvSpPr>
                <p:spPr>
                  <a:xfrm>
                    <a:off x="7106553" y="2239896"/>
                    <a:ext cx="289411" cy="311771"/>
                  </a:xfrm>
                  <a:prstGeom prst="ellipse">
                    <a:avLst/>
                  </a:prstGeom>
                  <a:solidFill>
                    <a:schemeClr val="accent6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4" name="Oval 63">
                    <a:extLst>
                      <a:ext uri="{FF2B5EF4-FFF2-40B4-BE49-F238E27FC236}">
                        <a16:creationId xmlns:a16="http://schemas.microsoft.com/office/drawing/2014/main" id="{FE176B41-5309-4884-BB9B-361856A7CB42}"/>
                      </a:ext>
                    </a:extLst>
                  </p:cNvPr>
                  <p:cNvSpPr/>
                  <p:nvPr/>
                </p:nvSpPr>
                <p:spPr>
                  <a:xfrm>
                    <a:off x="6417835" y="1724654"/>
                    <a:ext cx="289411" cy="311771"/>
                  </a:xfrm>
                  <a:prstGeom prst="ellipse">
                    <a:avLst/>
                  </a:prstGeom>
                  <a:solidFill>
                    <a:srgbClr val="00B0F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5" name="Oval 64">
                    <a:extLst>
                      <a:ext uri="{FF2B5EF4-FFF2-40B4-BE49-F238E27FC236}">
                        <a16:creationId xmlns:a16="http://schemas.microsoft.com/office/drawing/2014/main" id="{F890B276-4C4E-48CD-8730-1EC4D785BE28}"/>
                      </a:ext>
                    </a:extLst>
                  </p:cNvPr>
                  <p:cNvSpPr/>
                  <p:nvPr/>
                </p:nvSpPr>
                <p:spPr>
                  <a:xfrm>
                    <a:off x="7127438" y="1718100"/>
                    <a:ext cx="289411" cy="311771"/>
                  </a:xfrm>
                  <a:prstGeom prst="ellipse">
                    <a:avLst/>
                  </a:prstGeom>
                  <a:solidFill>
                    <a:schemeClr val="accent4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6" name="Oval 65">
                    <a:extLst>
                      <a:ext uri="{FF2B5EF4-FFF2-40B4-BE49-F238E27FC236}">
                        <a16:creationId xmlns:a16="http://schemas.microsoft.com/office/drawing/2014/main" id="{B078AC3F-FBC8-4EDA-91C6-045E9EA4327C}"/>
                      </a:ext>
                    </a:extLst>
                  </p:cNvPr>
                  <p:cNvSpPr/>
                  <p:nvPr/>
                </p:nvSpPr>
                <p:spPr>
                  <a:xfrm>
                    <a:off x="7251258" y="2011269"/>
                    <a:ext cx="289411" cy="311771"/>
                  </a:xfrm>
                  <a:prstGeom prst="ellipse">
                    <a:avLst/>
                  </a:pr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67" name="Oval 66">
                  <a:extLst>
                    <a:ext uri="{FF2B5EF4-FFF2-40B4-BE49-F238E27FC236}">
                      <a16:creationId xmlns:a16="http://schemas.microsoft.com/office/drawing/2014/main" id="{EFE9E8BC-5A21-46CC-A939-9D8B4B399CBD}"/>
                    </a:ext>
                  </a:extLst>
                </p:cNvPr>
                <p:cNvSpPr/>
                <p:nvPr/>
              </p:nvSpPr>
              <p:spPr>
                <a:xfrm>
                  <a:off x="6175828" y="2052277"/>
                  <a:ext cx="289411" cy="311771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8C33CE8-0F20-4688-ACF1-934A18612386}"/>
                  </a:ext>
                </a:extLst>
              </p:cNvPr>
              <p:cNvSpPr txBox="1"/>
              <p:nvPr/>
            </p:nvSpPr>
            <p:spPr>
              <a:xfrm>
                <a:off x="6603223" y="2086950"/>
                <a:ext cx="1606858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Variables</a:t>
                </a:r>
              </a:p>
            </p:txBody>
          </p:sp>
        </p:grpSp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E4BEE867-7277-47BA-909D-5347AC4C5E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4270"/>
            <a:stretch/>
          </p:blipFill>
          <p:spPr>
            <a:xfrm>
              <a:off x="8217280" y="2022100"/>
              <a:ext cx="2867025" cy="4220264"/>
            </a:xfrm>
            <a:prstGeom prst="rect">
              <a:avLst/>
            </a:prstGeom>
          </p:spPr>
        </p:pic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B579CD84-D305-44E7-8AFE-640F97829918}"/>
              </a:ext>
            </a:extLst>
          </p:cNvPr>
          <p:cNvGrpSpPr/>
          <p:nvPr/>
        </p:nvGrpSpPr>
        <p:grpSpPr>
          <a:xfrm>
            <a:off x="-45483" y="206072"/>
            <a:ext cx="1328917" cy="2041245"/>
            <a:chOff x="78125" y="2332735"/>
            <a:chExt cx="2114843" cy="3248444"/>
          </a:xfrm>
        </p:grpSpPr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BA13A0F2-6670-4D0B-85D4-418579A1392D}"/>
                </a:ext>
              </a:extLst>
            </p:cNvPr>
            <p:cNvGrpSpPr/>
            <p:nvPr/>
          </p:nvGrpSpPr>
          <p:grpSpPr>
            <a:xfrm>
              <a:off x="78125" y="4354812"/>
              <a:ext cx="922264" cy="742451"/>
              <a:chOff x="2893469" y="2955455"/>
              <a:chExt cx="2183190" cy="1521079"/>
            </a:xfrm>
          </p:grpSpPr>
          <p:grpSp>
            <p:nvGrpSpPr>
              <p:cNvPr id="130" name="Group 129">
                <a:extLst>
                  <a:ext uri="{FF2B5EF4-FFF2-40B4-BE49-F238E27FC236}">
                    <a16:creationId xmlns:a16="http://schemas.microsoft.com/office/drawing/2014/main" id="{A164628A-974E-4182-BA87-48AC21D6016B}"/>
                  </a:ext>
                </a:extLst>
              </p:cNvPr>
              <p:cNvGrpSpPr/>
              <p:nvPr/>
            </p:nvGrpSpPr>
            <p:grpSpPr>
              <a:xfrm>
                <a:off x="3393699" y="2955455"/>
                <a:ext cx="1274410" cy="686794"/>
                <a:chOff x="1118526" y="1379970"/>
                <a:chExt cx="1653900" cy="891306"/>
              </a:xfrm>
            </p:grpSpPr>
            <p:pic>
              <p:nvPicPr>
                <p:cNvPr id="132" name="Picture 131" descr="Shape&#10;&#10;Description automatically generated with low confidence">
                  <a:extLst>
                    <a:ext uri="{FF2B5EF4-FFF2-40B4-BE49-F238E27FC236}">
                      <a16:creationId xmlns:a16="http://schemas.microsoft.com/office/drawing/2014/main" id="{AC9DD894-13AF-4418-99AC-9720546B53A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alphaModFix amt="75000"/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29081" y="1379970"/>
                  <a:ext cx="632790" cy="632790"/>
                </a:xfrm>
                <a:prstGeom prst="rect">
                  <a:avLst/>
                </a:prstGeom>
              </p:spPr>
            </p:pic>
            <p:pic>
              <p:nvPicPr>
                <p:cNvPr id="133" name="Picture 132" descr="Shape&#10;&#10;Description automatically generated with low confidence">
                  <a:extLst>
                    <a:ext uri="{FF2B5EF4-FFF2-40B4-BE49-F238E27FC236}">
                      <a16:creationId xmlns:a16="http://schemas.microsoft.com/office/drawing/2014/main" id="{5537D137-BA62-40A1-B786-95FACEB56A0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alphaModFix amt="75000"/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139636" y="1638486"/>
                  <a:ext cx="632790" cy="632790"/>
                </a:xfrm>
                <a:prstGeom prst="rect">
                  <a:avLst/>
                </a:prstGeom>
              </p:spPr>
            </p:pic>
            <p:pic>
              <p:nvPicPr>
                <p:cNvPr id="134" name="Picture 133" descr="Shape&#10;&#10;Description automatically generated with low confidence">
                  <a:extLst>
                    <a:ext uri="{FF2B5EF4-FFF2-40B4-BE49-F238E27FC236}">
                      <a16:creationId xmlns:a16="http://schemas.microsoft.com/office/drawing/2014/main" id="{C177811F-854D-4E72-B2A5-F06DB755351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alphaModFix amt="75000"/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18526" y="1638485"/>
                  <a:ext cx="632790" cy="632790"/>
                </a:xfrm>
                <a:prstGeom prst="rect">
                  <a:avLst/>
                </a:prstGeom>
              </p:spPr>
            </p:pic>
          </p:grpSp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CEE91659-4D9D-4A64-BEBC-C74B46BBE561}"/>
                  </a:ext>
                </a:extLst>
              </p:cNvPr>
              <p:cNvSpPr txBox="1"/>
              <p:nvPr/>
            </p:nvSpPr>
            <p:spPr>
              <a:xfrm>
                <a:off x="2893469" y="3698723"/>
                <a:ext cx="2183190" cy="7778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867" b="1" dirty="0">
                    <a:solidFill>
                      <a:srgbClr val="222A35"/>
                    </a:solidFill>
                    <a:latin typeface="Montserrat SemiBold" panose="00000700000000000000" pitchFamily="2" charset="0"/>
                  </a:rPr>
                  <a:t> </a:t>
                </a:r>
                <a:endParaRPr lang="en-US" sz="1600" dirty="0">
                  <a:solidFill>
                    <a:srgbClr val="9B2234"/>
                  </a:solidFill>
                  <a:latin typeface="Montserrat SemiBold" panose="00000700000000000000" pitchFamily="2" charset="0"/>
                </a:endParaRPr>
              </a:p>
            </p:txBody>
          </p:sp>
        </p:grp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EA447018-19F6-48E2-AD34-6A5DA6073D68}"/>
                </a:ext>
              </a:extLst>
            </p:cNvPr>
            <p:cNvGrpSpPr/>
            <p:nvPr/>
          </p:nvGrpSpPr>
          <p:grpSpPr>
            <a:xfrm>
              <a:off x="161751" y="2756089"/>
              <a:ext cx="922264" cy="742451"/>
              <a:chOff x="2893469" y="2955455"/>
              <a:chExt cx="2183190" cy="1521079"/>
            </a:xfrm>
          </p:grpSpPr>
          <p:grpSp>
            <p:nvGrpSpPr>
              <p:cNvPr id="125" name="Group 124">
                <a:extLst>
                  <a:ext uri="{FF2B5EF4-FFF2-40B4-BE49-F238E27FC236}">
                    <a16:creationId xmlns:a16="http://schemas.microsoft.com/office/drawing/2014/main" id="{4BD7A01D-B341-4FBC-AB11-CC90C995AF17}"/>
                  </a:ext>
                </a:extLst>
              </p:cNvPr>
              <p:cNvGrpSpPr/>
              <p:nvPr/>
            </p:nvGrpSpPr>
            <p:grpSpPr>
              <a:xfrm>
                <a:off x="3393699" y="2955455"/>
                <a:ext cx="1274410" cy="686794"/>
                <a:chOff x="1118526" y="1379970"/>
                <a:chExt cx="1653900" cy="891306"/>
              </a:xfrm>
            </p:grpSpPr>
            <p:pic>
              <p:nvPicPr>
                <p:cNvPr id="127" name="Picture 126" descr="Shape&#10;&#10;Description automatically generated with low confidence">
                  <a:extLst>
                    <a:ext uri="{FF2B5EF4-FFF2-40B4-BE49-F238E27FC236}">
                      <a16:creationId xmlns:a16="http://schemas.microsoft.com/office/drawing/2014/main" id="{13628963-36D8-466F-8FB0-B1D9CA7A6EF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alphaModFix amt="75000"/>
                  <a:duotone>
                    <a:schemeClr val="accent1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29081" y="1379970"/>
                  <a:ext cx="632790" cy="632790"/>
                </a:xfrm>
                <a:prstGeom prst="rect">
                  <a:avLst/>
                </a:prstGeom>
              </p:spPr>
            </p:pic>
            <p:pic>
              <p:nvPicPr>
                <p:cNvPr id="128" name="Picture 127" descr="Shape&#10;&#10;Description automatically generated with low confidence">
                  <a:extLst>
                    <a:ext uri="{FF2B5EF4-FFF2-40B4-BE49-F238E27FC236}">
                      <a16:creationId xmlns:a16="http://schemas.microsoft.com/office/drawing/2014/main" id="{E2E0386F-63BB-4057-A7CE-2D874D72846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alphaModFix amt="75000"/>
                  <a:duotone>
                    <a:schemeClr val="accent1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139636" y="1638486"/>
                  <a:ext cx="632790" cy="632790"/>
                </a:xfrm>
                <a:prstGeom prst="rect">
                  <a:avLst/>
                </a:prstGeom>
              </p:spPr>
            </p:pic>
            <p:pic>
              <p:nvPicPr>
                <p:cNvPr id="129" name="Picture 128" descr="Shape&#10;&#10;Description automatically generated with low confidence">
                  <a:extLst>
                    <a:ext uri="{FF2B5EF4-FFF2-40B4-BE49-F238E27FC236}">
                      <a16:creationId xmlns:a16="http://schemas.microsoft.com/office/drawing/2014/main" id="{EBA59A25-C0A6-4837-BAAA-20B82C5D7CC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alphaModFix amt="75000"/>
                  <a:duotone>
                    <a:schemeClr val="accent1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18526" y="1638485"/>
                  <a:ext cx="632790" cy="632790"/>
                </a:xfrm>
                <a:prstGeom prst="rect">
                  <a:avLst/>
                </a:prstGeom>
              </p:spPr>
            </p:pic>
          </p:grpSp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77A1C73F-5875-4ACB-9CD0-A7D3C3EECA37}"/>
                  </a:ext>
                </a:extLst>
              </p:cNvPr>
              <p:cNvSpPr txBox="1"/>
              <p:nvPr/>
            </p:nvSpPr>
            <p:spPr>
              <a:xfrm>
                <a:off x="2893469" y="3698723"/>
                <a:ext cx="2183190" cy="7778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867" b="1" dirty="0">
                    <a:solidFill>
                      <a:srgbClr val="222A35"/>
                    </a:solidFill>
                    <a:latin typeface="Montserrat SemiBold" panose="00000700000000000000" pitchFamily="2" charset="0"/>
                  </a:rPr>
                  <a:t> </a:t>
                </a:r>
                <a:endParaRPr lang="en-US" sz="1600" dirty="0">
                  <a:solidFill>
                    <a:srgbClr val="9B2234"/>
                  </a:solidFill>
                  <a:latin typeface="Montserrat SemiBold" panose="00000700000000000000" pitchFamily="2" charset="0"/>
                </a:endParaRPr>
              </a:p>
            </p:txBody>
          </p:sp>
        </p:grp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1B179D0D-2B75-4996-BB73-265BF08A0F95}"/>
                </a:ext>
              </a:extLst>
            </p:cNvPr>
            <p:cNvGrpSpPr/>
            <p:nvPr/>
          </p:nvGrpSpPr>
          <p:grpSpPr>
            <a:xfrm>
              <a:off x="318494" y="2332735"/>
              <a:ext cx="1874474" cy="3248444"/>
              <a:chOff x="318494" y="2332735"/>
              <a:chExt cx="1874474" cy="3248444"/>
            </a:xfrm>
          </p:grpSpPr>
          <p:grpSp>
            <p:nvGrpSpPr>
              <p:cNvPr id="77" name="Group 76">
                <a:extLst>
                  <a:ext uri="{FF2B5EF4-FFF2-40B4-BE49-F238E27FC236}">
                    <a16:creationId xmlns:a16="http://schemas.microsoft.com/office/drawing/2014/main" id="{93009B27-1345-49CC-9DF1-AA57DF70C7E7}"/>
                  </a:ext>
                </a:extLst>
              </p:cNvPr>
              <p:cNvGrpSpPr/>
              <p:nvPr/>
            </p:nvGrpSpPr>
            <p:grpSpPr>
              <a:xfrm>
                <a:off x="494645" y="3497878"/>
                <a:ext cx="1431740" cy="871946"/>
                <a:chOff x="4932713" y="988537"/>
                <a:chExt cx="2326574" cy="1447630"/>
              </a:xfrm>
            </p:grpSpPr>
            <p:sp>
              <p:nvSpPr>
                <p:cNvPr id="110" name="TextBox 109">
                  <a:extLst>
                    <a:ext uri="{FF2B5EF4-FFF2-40B4-BE49-F238E27FC236}">
                      <a16:creationId xmlns:a16="http://schemas.microsoft.com/office/drawing/2014/main" id="{B9467950-9411-4B70-A71E-066FC8923E4B}"/>
                    </a:ext>
                  </a:extLst>
                </p:cNvPr>
                <p:cNvSpPr txBox="1"/>
                <p:nvPr/>
              </p:nvSpPr>
              <p:spPr>
                <a:xfrm>
                  <a:off x="4932713" y="1874090"/>
                  <a:ext cx="2326574" cy="5620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endParaRPr lang="en-US" sz="1600" dirty="0">
                    <a:solidFill>
                      <a:srgbClr val="9B2234"/>
                    </a:solidFill>
                    <a:latin typeface="Montserrat SemiBold" panose="00000700000000000000" pitchFamily="2" charset="0"/>
                  </a:endParaRPr>
                </a:p>
              </p:txBody>
            </p:sp>
            <p:grpSp>
              <p:nvGrpSpPr>
                <p:cNvPr id="111" name="Group 110">
                  <a:extLst>
                    <a:ext uri="{FF2B5EF4-FFF2-40B4-BE49-F238E27FC236}">
                      <a16:creationId xmlns:a16="http://schemas.microsoft.com/office/drawing/2014/main" id="{0509B708-031C-4E90-9117-ECF17139E8C6}"/>
                    </a:ext>
                  </a:extLst>
                </p:cNvPr>
                <p:cNvGrpSpPr/>
                <p:nvPr/>
              </p:nvGrpSpPr>
              <p:grpSpPr>
                <a:xfrm>
                  <a:off x="4958372" y="988537"/>
                  <a:ext cx="2293551" cy="424578"/>
                  <a:chOff x="4920642" y="2526372"/>
                  <a:chExt cx="1880764" cy="348164"/>
                </a:xfrm>
              </p:grpSpPr>
              <p:pic>
                <p:nvPicPr>
                  <p:cNvPr id="119" name="Picture 118" descr="Shape&#10;&#10;Description automatically generated with low confidence">
                    <a:extLst>
                      <a:ext uri="{FF2B5EF4-FFF2-40B4-BE49-F238E27FC236}">
                        <a16:creationId xmlns:a16="http://schemas.microsoft.com/office/drawing/2014/main" id="{4460F564-4C4B-49E2-8D76-9C5C1802BEA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alphaModFix amt="75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920642" y="2557908"/>
                    <a:ext cx="316628" cy="316628"/>
                  </a:xfrm>
                  <a:prstGeom prst="rect">
                    <a:avLst/>
                  </a:prstGeom>
                </p:spPr>
              </p:pic>
              <p:pic>
                <p:nvPicPr>
                  <p:cNvPr id="120" name="Picture 119" descr="Shape&#10;&#10;Description automatically generated with low confidence">
                    <a:extLst>
                      <a:ext uri="{FF2B5EF4-FFF2-40B4-BE49-F238E27FC236}">
                        <a16:creationId xmlns:a16="http://schemas.microsoft.com/office/drawing/2014/main" id="{54B9BDE6-7C22-4E0E-89F5-2E50821D66F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alphaModFix amt="75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232675" y="2557908"/>
                    <a:ext cx="316628" cy="316628"/>
                  </a:xfrm>
                  <a:prstGeom prst="rect">
                    <a:avLst/>
                  </a:prstGeom>
                </p:spPr>
              </p:pic>
              <p:pic>
                <p:nvPicPr>
                  <p:cNvPr id="121" name="Picture 120" descr="Shape&#10;&#10;Description automatically generated with low confidence">
                    <a:extLst>
                      <a:ext uri="{FF2B5EF4-FFF2-40B4-BE49-F238E27FC236}">
                        <a16:creationId xmlns:a16="http://schemas.microsoft.com/office/drawing/2014/main" id="{CEB73547-F620-47B0-9E85-147636C3BEC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alphaModFix amt="75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560828" y="2557908"/>
                    <a:ext cx="316628" cy="316628"/>
                  </a:xfrm>
                  <a:prstGeom prst="rect">
                    <a:avLst/>
                  </a:prstGeom>
                </p:spPr>
              </p:pic>
              <p:pic>
                <p:nvPicPr>
                  <p:cNvPr id="122" name="Picture 121" descr="Shape&#10;&#10;Description automatically generated with low confidence">
                    <a:extLst>
                      <a:ext uri="{FF2B5EF4-FFF2-40B4-BE49-F238E27FC236}">
                        <a16:creationId xmlns:a16="http://schemas.microsoft.com/office/drawing/2014/main" id="{93674075-82D7-41CD-9813-51083AAB558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alphaModFix amt="75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844592" y="2557908"/>
                    <a:ext cx="316628" cy="316628"/>
                  </a:xfrm>
                  <a:prstGeom prst="rect">
                    <a:avLst/>
                  </a:prstGeom>
                </p:spPr>
              </p:pic>
              <p:pic>
                <p:nvPicPr>
                  <p:cNvPr id="123" name="Picture 122" descr="Shape&#10;&#10;Description automatically generated with low confidence">
                    <a:extLst>
                      <a:ext uri="{FF2B5EF4-FFF2-40B4-BE49-F238E27FC236}">
                        <a16:creationId xmlns:a16="http://schemas.microsoft.com/office/drawing/2014/main" id="{CA5ED21B-C7BE-4BCB-806E-20F91C80598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alphaModFix amt="75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173823" y="2526372"/>
                    <a:ext cx="316628" cy="316628"/>
                  </a:xfrm>
                  <a:prstGeom prst="rect">
                    <a:avLst/>
                  </a:prstGeom>
                </p:spPr>
              </p:pic>
              <p:pic>
                <p:nvPicPr>
                  <p:cNvPr id="124" name="Picture 123" descr="Shape&#10;&#10;Description automatically generated with low confidence">
                    <a:extLst>
                      <a:ext uri="{FF2B5EF4-FFF2-40B4-BE49-F238E27FC236}">
                        <a16:creationId xmlns:a16="http://schemas.microsoft.com/office/drawing/2014/main" id="{3DAD1351-4724-4AAA-83F2-A991FABD4DD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alphaModFix amt="75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484778" y="2557908"/>
                    <a:ext cx="316628" cy="316628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12" name="Group 111">
                  <a:extLst>
                    <a:ext uri="{FF2B5EF4-FFF2-40B4-BE49-F238E27FC236}">
                      <a16:creationId xmlns:a16="http://schemas.microsoft.com/office/drawing/2014/main" id="{B1F6C690-B19A-4DC8-AB70-7D881B2BAC25}"/>
                    </a:ext>
                  </a:extLst>
                </p:cNvPr>
                <p:cNvGrpSpPr/>
                <p:nvPr/>
              </p:nvGrpSpPr>
              <p:grpSpPr>
                <a:xfrm>
                  <a:off x="4958372" y="1436615"/>
                  <a:ext cx="2293551" cy="386121"/>
                  <a:chOff x="4920642" y="2557908"/>
                  <a:chExt cx="1880764" cy="316628"/>
                </a:xfrm>
              </p:grpSpPr>
              <p:pic>
                <p:nvPicPr>
                  <p:cNvPr id="113" name="Picture 112" descr="Shape&#10;&#10;Description automatically generated with low confidence">
                    <a:extLst>
                      <a:ext uri="{FF2B5EF4-FFF2-40B4-BE49-F238E27FC236}">
                        <a16:creationId xmlns:a16="http://schemas.microsoft.com/office/drawing/2014/main" id="{EC506735-946E-4029-8271-529867B038D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alphaModFix amt="75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920642" y="2557908"/>
                    <a:ext cx="316628" cy="316628"/>
                  </a:xfrm>
                  <a:prstGeom prst="rect">
                    <a:avLst/>
                  </a:prstGeom>
                </p:spPr>
              </p:pic>
              <p:pic>
                <p:nvPicPr>
                  <p:cNvPr id="114" name="Picture 113" descr="Shape&#10;&#10;Description automatically generated with low confidence">
                    <a:extLst>
                      <a:ext uri="{FF2B5EF4-FFF2-40B4-BE49-F238E27FC236}">
                        <a16:creationId xmlns:a16="http://schemas.microsoft.com/office/drawing/2014/main" id="{867035B9-3FE1-49EE-AFD9-6D975D7E679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alphaModFix amt="75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232675" y="2557908"/>
                    <a:ext cx="316628" cy="316628"/>
                  </a:xfrm>
                  <a:prstGeom prst="rect">
                    <a:avLst/>
                  </a:prstGeom>
                </p:spPr>
              </p:pic>
              <p:pic>
                <p:nvPicPr>
                  <p:cNvPr id="115" name="Picture 114" descr="Shape&#10;&#10;Description automatically generated with low confidence">
                    <a:extLst>
                      <a:ext uri="{FF2B5EF4-FFF2-40B4-BE49-F238E27FC236}">
                        <a16:creationId xmlns:a16="http://schemas.microsoft.com/office/drawing/2014/main" id="{9FAB7A72-A8D1-48B6-B283-4C53DB15C3C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alphaModFix amt="75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560828" y="2557908"/>
                    <a:ext cx="316628" cy="316628"/>
                  </a:xfrm>
                  <a:prstGeom prst="rect">
                    <a:avLst/>
                  </a:prstGeom>
                </p:spPr>
              </p:pic>
              <p:pic>
                <p:nvPicPr>
                  <p:cNvPr id="116" name="Picture 115" descr="Shape&#10;&#10;Description automatically generated with low confidence">
                    <a:extLst>
                      <a:ext uri="{FF2B5EF4-FFF2-40B4-BE49-F238E27FC236}">
                        <a16:creationId xmlns:a16="http://schemas.microsoft.com/office/drawing/2014/main" id="{3C8AB8DA-1EA0-47C2-A238-240B5639BD2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alphaModFix amt="75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844592" y="2557908"/>
                    <a:ext cx="316628" cy="316628"/>
                  </a:xfrm>
                  <a:prstGeom prst="rect">
                    <a:avLst/>
                  </a:prstGeom>
                </p:spPr>
              </p:pic>
              <p:pic>
                <p:nvPicPr>
                  <p:cNvPr id="117" name="Picture 116" descr="Shape&#10;&#10;Description automatically generated with low confidence">
                    <a:extLst>
                      <a:ext uri="{FF2B5EF4-FFF2-40B4-BE49-F238E27FC236}">
                        <a16:creationId xmlns:a16="http://schemas.microsoft.com/office/drawing/2014/main" id="{416D645B-63CB-40C0-980B-C85D573DF01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alphaModFix amt="75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156625" y="2557908"/>
                    <a:ext cx="316628" cy="316628"/>
                  </a:xfrm>
                  <a:prstGeom prst="rect">
                    <a:avLst/>
                  </a:prstGeom>
                </p:spPr>
              </p:pic>
              <p:pic>
                <p:nvPicPr>
                  <p:cNvPr id="118" name="Picture 117" descr="Shape&#10;&#10;Description automatically generated with low confidence">
                    <a:extLst>
                      <a:ext uri="{FF2B5EF4-FFF2-40B4-BE49-F238E27FC236}">
                        <a16:creationId xmlns:a16="http://schemas.microsoft.com/office/drawing/2014/main" id="{0A76DC8E-0706-4991-A987-93FC5DD893B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alphaModFix amt="75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484778" y="2557908"/>
                    <a:ext cx="316628" cy="316628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78" name="Group 77">
                <a:extLst>
                  <a:ext uri="{FF2B5EF4-FFF2-40B4-BE49-F238E27FC236}">
                    <a16:creationId xmlns:a16="http://schemas.microsoft.com/office/drawing/2014/main" id="{472CC98D-E45E-4830-979B-1C68E599D582}"/>
                  </a:ext>
                </a:extLst>
              </p:cNvPr>
              <p:cNvGrpSpPr/>
              <p:nvPr/>
            </p:nvGrpSpPr>
            <p:grpSpPr>
              <a:xfrm>
                <a:off x="744600" y="2332735"/>
                <a:ext cx="922264" cy="742451"/>
                <a:chOff x="2893469" y="2955455"/>
                <a:chExt cx="2183190" cy="1521079"/>
              </a:xfrm>
            </p:grpSpPr>
            <p:grpSp>
              <p:nvGrpSpPr>
                <p:cNvPr id="105" name="Group 104">
                  <a:extLst>
                    <a:ext uri="{FF2B5EF4-FFF2-40B4-BE49-F238E27FC236}">
                      <a16:creationId xmlns:a16="http://schemas.microsoft.com/office/drawing/2014/main" id="{0AAD98FC-845F-4024-B574-C4834F57481B}"/>
                    </a:ext>
                  </a:extLst>
                </p:cNvPr>
                <p:cNvGrpSpPr/>
                <p:nvPr/>
              </p:nvGrpSpPr>
              <p:grpSpPr>
                <a:xfrm>
                  <a:off x="3393699" y="2955455"/>
                  <a:ext cx="1274410" cy="686794"/>
                  <a:chOff x="1118526" y="1379970"/>
                  <a:chExt cx="1653900" cy="891306"/>
                </a:xfrm>
              </p:grpSpPr>
              <p:pic>
                <p:nvPicPr>
                  <p:cNvPr id="107" name="Picture 106" descr="Shape&#10;&#10;Description automatically generated with low confidence">
                    <a:extLst>
                      <a:ext uri="{FF2B5EF4-FFF2-40B4-BE49-F238E27FC236}">
                        <a16:creationId xmlns:a16="http://schemas.microsoft.com/office/drawing/2014/main" id="{194B3888-C974-4B2D-AB6B-D621A0F44AF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alphaModFix amt="75000"/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629081" y="1379970"/>
                    <a:ext cx="632790" cy="632790"/>
                  </a:xfrm>
                  <a:prstGeom prst="rect">
                    <a:avLst/>
                  </a:prstGeom>
                </p:spPr>
              </p:pic>
              <p:pic>
                <p:nvPicPr>
                  <p:cNvPr id="108" name="Picture 107" descr="Shape&#10;&#10;Description automatically generated with low confidence">
                    <a:extLst>
                      <a:ext uri="{FF2B5EF4-FFF2-40B4-BE49-F238E27FC236}">
                        <a16:creationId xmlns:a16="http://schemas.microsoft.com/office/drawing/2014/main" id="{6E8D12F1-2A3C-4767-AD4B-9FB0D0EDA85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alphaModFix amt="75000"/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139636" y="1638486"/>
                    <a:ext cx="632790" cy="632790"/>
                  </a:xfrm>
                  <a:prstGeom prst="rect">
                    <a:avLst/>
                  </a:prstGeom>
                </p:spPr>
              </p:pic>
              <p:pic>
                <p:nvPicPr>
                  <p:cNvPr id="109" name="Picture 108" descr="Shape&#10;&#10;Description automatically generated with low confidence">
                    <a:extLst>
                      <a:ext uri="{FF2B5EF4-FFF2-40B4-BE49-F238E27FC236}">
                        <a16:creationId xmlns:a16="http://schemas.microsoft.com/office/drawing/2014/main" id="{327710C5-F8D8-4C15-BB66-87DED8AAB3E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alphaModFix amt="75000"/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18526" y="1638485"/>
                    <a:ext cx="632790" cy="632790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E3188CD3-0B8E-4543-8F01-E1867DF17A3B}"/>
                    </a:ext>
                  </a:extLst>
                </p:cNvPr>
                <p:cNvSpPr txBox="1"/>
                <p:nvPr/>
              </p:nvSpPr>
              <p:spPr>
                <a:xfrm>
                  <a:off x="2893469" y="3698723"/>
                  <a:ext cx="2183190" cy="77781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867" b="1" dirty="0">
                      <a:solidFill>
                        <a:srgbClr val="222A35"/>
                      </a:solidFill>
                      <a:latin typeface="Montserrat SemiBold" panose="00000700000000000000" pitchFamily="2" charset="0"/>
                    </a:rPr>
                    <a:t> </a:t>
                  </a:r>
                  <a:endParaRPr lang="en-US" sz="1600" dirty="0">
                    <a:solidFill>
                      <a:srgbClr val="9B2234"/>
                    </a:solidFill>
                    <a:latin typeface="Montserrat SemiBold" panose="00000700000000000000" pitchFamily="2" charset="0"/>
                  </a:endParaRPr>
                </a:p>
              </p:txBody>
            </p:sp>
          </p:grpSp>
          <p:grpSp>
            <p:nvGrpSpPr>
              <p:cNvPr id="79" name="Group 78">
                <a:extLst>
                  <a:ext uri="{FF2B5EF4-FFF2-40B4-BE49-F238E27FC236}">
                    <a16:creationId xmlns:a16="http://schemas.microsoft.com/office/drawing/2014/main" id="{8E4E2AE1-3EB9-4412-9D7A-9C0577530374}"/>
                  </a:ext>
                </a:extLst>
              </p:cNvPr>
              <p:cNvGrpSpPr/>
              <p:nvPr/>
            </p:nvGrpSpPr>
            <p:grpSpPr>
              <a:xfrm>
                <a:off x="1270704" y="2877211"/>
                <a:ext cx="922264" cy="742451"/>
                <a:chOff x="2893469" y="2955455"/>
                <a:chExt cx="2183190" cy="1521079"/>
              </a:xfrm>
            </p:grpSpPr>
            <p:grpSp>
              <p:nvGrpSpPr>
                <p:cNvPr id="100" name="Group 99">
                  <a:extLst>
                    <a:ext uri="{FF2B5EF4-FFF2-40B4-BE49-F238E27FC236}">
                      <a16:creationId xmlns:a16="http://schemas.microsoft.com/office/drawing/2014/main" id="{BFC77036-3FF4-4B7B-A90B-E05BFF669A73}"/>
                    </a:ext>
                  </a:extLst>
                </p:cNvPr>
                <p:cNvGrpSpPr/>
                <p:nvPr/>
              </p:nvGrpSpPr>
              <p:grpSpPr>
                <a:xfrm>
                  <a:off x="3393699" y="2955455"/>
                  <a:ext cx="1274410" cy="686794"/>
                  <a:chOff x="1118526" y="1379970"/>
                  <a:chExt cx="1653900" cy="891306"/>
                </a:xfrm>
              </p:grpSpPr>
              <p:pic>
                <p:nvPicPr>
                  <p:cNvPr id="102" name="Picture 101" descr="Shape&#10;&#10;Description automatically generated with low confidence">
                    <a:extLst>
                      <a:ext uri="{FF2B5EF4-FFF2-40B4-BE49-F238E27FC236}">
                        <a16:creationId xmlns:a16="http://schemas.microsoft.com/office/drawing/2014/main" id="{CBD41FCA-457A-4127-8D2C-3C5DFFDA0B1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alphaModFix amt="75000"/>
                    <a:duotone>
                      <a:schemeClr val="accent6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629081" y="1379970"/>
                    <a:ext cx="632790" cy="632790"/>
                  </a:xfrm>
                  <a:prstGeom prst="rect">
                    <a:avLst/>
                  </a:prstGeom>
                </p:spPr>
              </p:pic>
              <p:pic>
                <p:nvPicPr>
                  <p:cNvPr id="103" name="Picture 102" descr="Shape&#10;&#10;Description automatically generated with low confidence">
                    <a:extLst>
                      <a:ext uri="{FF2B5EF4-FFF2-40B4-BE49-F238E27FC236}">
                        <a16:creationId xmlns:a16="http://schemas.microsoft.com/office/drawing/2014/main" id="{D479A76B-1991-4EC8-9A7A-13D29DBAAB8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alphaModFix amt="75000"/>
                    <a:duotone>
                      <a:schemeClr val="accent6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139636" y="1638486"/>
                    <a:ext cx="632790" cy="632790"/>
                  </a:xfrm>
                  <a:prstGeom prst="rect">
                    <a:avLst/>
                  </a:prstGeom>
                </p:spPr>
              </p:pic>
              <p:pic>
                <p:nvPicPr>
                  <p:cNvPr id="104" name="Picture 103" descr="Shape&#10;&#10;Description automatically generated with low confidence">
                    <a:extLst>
                      <a:ext uri="{FF2B5EF4-FFF2-40B4-BE49-F238E27FC236}">
                        <a16:creationId xmlns:a16="http://schemas.microsoft.com/office/drawing/2014/main" id="{5C45BB37-D358-41B2-814F-007F11C972E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alphaModFix amt="75000"/>
                    <a:duotone>
                      <a:schemeClr val="accent6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18526" y="1638485"/>
                    <a:ext cx="632790" cy="632790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5FBEBE15-3430-4FD7-A45C-1CFBDEFC6CBB}"/>
                    </a:ext>
                  </a:extLst>
                </p:cNvPr>
                <p:cNvSpPr txBox="1"/>
                <p:nvPr/>
              </p:nvSpPr>
              <p:spPr>
                <a:xfrm>
                  <a:off x="2893469" y="3698723"/>
                  <a:ext cx="2183190" cy="77781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867" b="1" dirty="0">
                      <a:solidFill>
                        <a:srgbClr val="222A35"/>
                      </a:solidFill>
                      <a:latin typeface="Montserrat SemiBold" panose="00000700000000000000" pitchFamily="2" charset="0"/>
                    </a:rPr>
                    <a:t> </a:t>
                  </a:r>
                  <a:endParaRPr lang="en-US" sz="1600" dirty="0">
                    <a:solidFill>
                      <a:srgbClr val="9B2234"/>
                    </a:solidFill>
                    <a:latin typeface="Montserrat SemiBold" panose="00000700000000000000" pitchFamily="2" charset="0"/>
                  </a:endParaRPr>
                </a:p>
              </p:txBody>
            </p:sp>
          </p:grpSp>
          <p:grpSp>
            <p:nvGrpSpPr>
              <p:cNvPr id="80" name="Group 79">
                <a:extLst>
                  <a:ext uri="{FF2B5EF4-FFF2-40B4-BE49-F238E27FC236}">
                    <a16:creationId xmlns:a16="http://schemas.microsoft.com/office/drawing/2014/main" id="{46D3475E-ECD8-4EB4-BB54-4C5641AAAB46}"/>
                  </a:ext>
                </a:extLst>
              </p:cNvPr>
              <p:cNvGrpSpPr/>
              <p:nvPr/>
            </p:nvGrpSpPr>
            <p:grpSpPr>
              <a:xfrm>
                <a:off x="700763" y="4838728"/>
                <a:ext cx="922264" cy="742451"/>
                <a:chOff x="2893469" y="2955455"/>
                <a:chExt cx="2183190" cy="1521079"/>
              </a:xfrm>
            </p:grpSpPr>
            <p:grpSp>
              <p:nvGrpSpPr>
                <p:cNvPr id="93" name="Group 92">
                  <a:extLst>
                    <a:ext uri="{FF2B5EF4-FFF2-40B4-BE49-F238E27FC236}">
                      <a16:creationId xmlns:a16="http://schemas.microsoft.com/office/drawing/2014/main" id="{65C5F4F7-8AEF-4EEA-9ABE-02A134953902}"/>
                    </a:ext>
                  </a:extLst>
                </p:cNvPr>
                <p:cNvGrpSpPr/>
                <p:nvPr/>
              </p:nvGrpSpPr>
              <p:grpSpPr>
                <a:xfrm>
                  <a:off x="3393699" y="2955455"/>
                  <a:ext cx="1274410" cy="686794"/>
                  <a:chOff x="1118526" y="1379970"/>
                  <a:chExt cx="1653900" cy="891306"/>
                </a:xfrm>
              </p:grpSpPr>
              <p:pic>
                <p:nvPicPr>
                  <p:cNvPr id="95" name="Picture 94" descr="Shape&#10;&#10;Description automatically generated with low confidence">
                    <a:extLst>
                      <a:ext uri="{FF2B5EF4-FFF2-40B4-BE49-F238E27FC236}">
                        <a16:creationId xmlns:a16="http://schemas.microsoft.com/office/drawing/2014/main" id="{0BC373B1-D285-4CD9-A4D7-68FEBE4A767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alphaModFix amt="75000"/>
                    <a:duotone>
                      <a:schemeClr val="accent5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629081" y="1379970"/>
                    <a:ext cx="632790" cy="632790"/>
                  </a:xfrm>
                  <a:prstGeom prst="rect">
                    <a:avLst/>
                  </a:prstGeom>
                </p:spPr>
              </p:pic>
              <p:pic>
                <p:nvPicPr>
                  <p:cNvPr id="96" name="Picture 95" descr="Shape&#10;&#10;Description automatically generated with low confidence">
                    <a:extLst>
                      <a:ext uri="{FF2B5EF4-FFF2-40B4-BE49-F238E27FC236}">
                        <a16:creationId xmlns:a16="http://schemas.microsoft.com/office/drawing/2014/main" id="{28BE4036-89F7-4024-AF23-FD464564483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alphaModFix amt="75000"/>
                    <a:duotone>
                      <a:schemeClr val="accent5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139636" y="1638486"/>
                    <a:ext cx="632790" cy="632790"/>
                  </a:xfrm>
                  <a:prstGeom prst="rect">
                    <a:avLst/>
                  </a:prstGeom>
                </p:spPr>
              </p:pic>
              <p:pic>
                <p:nvPicPr>
                  <p:cNvPr id="97" name="Picture 96" descr="Shape&#10;&#10;Description automatically generated with low confidence">
                    <a:extLst>
                      <a:ext uri="{FF2B5EF4-FFF2-40B4-BE49-F238E27FC236}">
                        <a16:creationId xmlns:a16="http://schemas.microsoft.com/office/drawing/2014/main" id="{57E11632-047A-4A8E-966D-9EC8A0F4CF3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alphaModFix amt="75000"/>
                    <a:duotone>
                      <a:schemeClr val="accent5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18526" y="1638485"/>
                    <a:ext cx="632790" cy="632790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CC7E7E16-56A7-4AA6-AE28-41752A9F8CA9}"/>
                    </a:ext>
                  </a:extLst>
                </p:cNvPr>
                <p:cNvSpPr txBox="1"/>
                <p:nvPr/>
              </p:nvSpPr>
              <p:spPr>
                <a:xfrm>
                  <a:off x="2893469" y="3698723"/>
                  <a:ext cx="2183190" cy="77781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867" b="1" dirty="0">
                      <a:solidFill>
                        <a:srgbClr val="222A35"/>
                      </a:solidFill>
                      <a:latin typeface="Montserrat SemiBold" panose="00000700000000000000" pitchFamily="2" charset="0"/>
                    </a:rPr>
                    <a:t> </a:t>
                  </a:r>
                  <a:endParaRPr lang="en-US" sz="1600" dirty="0">
                    <a:solidFill>
                      <a:srgbClr val="9B2234"/>
                    </a:solidFill>
                    <a:latin typeface="Montserrat SemiBold" panose="00000700000000000000" pitchFamily="2" charset="0"/>
                  </a:endParaRPr>
                </a:p>
              </p:txBody>
            </p:sp>
          </p:grpSp>
          <p:grpSp>
            <p:nvGrpSpPr>
              <p:cNvPr id="81" name="Group 80">
                <a:extLst>
                  <a:ext uri="{FF2B5EF4-FFF2-40B4-BE49-F238E27FC236}">
                    <a16:creationId xmlns:a16="http://schemas.microsoft.com/office/drawing/2014/main" id="{A8506BB1-B915-4DC3-B42C-B854A561F928}"/>
                  </a:ext>
                </a:extLst>
              </p:cNvPr>
              <p:cNvGrpSpPr/>
              <p:nvPr/>
            </p:nvGrpSpPr>
            <p:grpSpPr>
              <a:xfrm>
                <a:off x="1264179" y="4400812"/>
                <a:ext cx="922264" cy="742451"/>
                <a:chOff x="2893469" y="2955455"/>
                <a:chExt cx="2183190" cy="1521079"/>
              </a:xfrm>
            </p:grpSpPr>
            <p:grpSp>
              <p:nvGrpSpPr>
                <p:cNvPr id="88" name="Group 87">
                  <a:extLst>
                    <a:ext uri="{FF2B5EF4-FFF2-40B4-BE49-F238E27FC236}">
                      <a16:creationId xmlns:a16="http://schemas.microsoft.com/office/drawing/2014/main" id="{EC830E9C-5222-4B63-88A2-371404FAF90A}"/>
                    </a:ext>
                  </a:extLst>
                </p:cNvPr>
                <p:cNvGrpSpPr/>
                <p:nvPr/>
              </p:nvGrpSpPr>
              <p:grpSpPr>
                <a:xfrm>
                  <a:off x="3393699" y="2955455"/>
                  <a:ext cx="1274410" cy="686794"/>
                  <a:chOff x="1118526" y="1379970"/>
                  <a:chExt cx="1653900" cy="891306"/>
                </a:xfrm>
              </p:grpSpPr>
              <p:pic>
                <p:nvPicPr>
                  <p:cNvPr id="90" name="Picture 89" descr="Shape&#10;&#10;Description automatically generated with low confidence">
                    <a:extLst>
                      <a:ext uri="{FF2B5EF4-FFF2-40B4-BE49-F238E27FC236}">
                        <a16:creationId xmlns:a16="http://schemas.microsoft.com/office/drawing/2014/main" id="{86C18D89-9A85-49F3-8AF6-95E4FDB001E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alphaModFix amt="75000"/>
                    <a:duotone>
                      <a:schemeClr val="bg2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629081" y="1379970"/>
                    <a:ext cx="632790" cy="632790"/>
                  </a:xfrm>
                  <a:prstGeom prst="rect">
                    <a:avLst/>
                  </a:prstGeom>
                </p:spPr>
              </p:pic>
              <p:pic>
                <p:nvPicPr>
                  <p:cNvPr id="91" name="Picture 90" descr="Shape&#10;&#10;Description automatically generated with low confidence">
                    <a:extLst>
                      <a:ext uri="{FF2B5EF4-FFF2-40B4-BE49-F238E27FC236}">
                        <a16:creationId xmlns:a16="http://schemas.microsoft.com/office/drawing/2014/main" id="{772D6DA1-0F3B-4070-B121-8C68BEBEAEE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alphaModFix amt="75000"/>
                    <a:duotone>
                      <a:schemeClr val="bg2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139636" y="1638486"/>
                    <a:ext cx="632790" cy="632790"/>
                  </a:xfrm>
                  <a:prstGeom prst="rect">
                    <a:avLst/>
                  </a:prstGeom>
                </p:spPr>
              </p:pic>
              <p:pic>
                <p:nvPicPr>
                  <p:cNvPr id="92" name="Picture 91" descr="Shape&#10;&#10;Description automatically generated with low confidence">
                    <a:extLst>
                      <a:ext uri="{FF2B5EF4-FFF2-40B4-BE49-F238E27FC236}">
                        <a16:creationId xmlns:a16="http://schemas.microsoft.com/office/drawing/2014/main" id="{3F5706C9-9BB6-484C-92D9-E1AD03CC829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alphaModFix amt="75000"/>
                    <a:duotone>
                      <a:schemeClr val="bg2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18526" y="1638485"/>
                    <a:ext cx="632790" cy="632790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20424775-D29B-4F27-859A-49B28268BDEC}"/>
                    </a:ext>
                  </a:extLst>
                </p:cNvPr>
                <p:cNvSpPr txBox="1"/>
                <p:nvPr/>
              </p:nvSpPr>
              <p:spPr>
                <a:xfrm>
                  <a:off x="2893469" y="3698723"/>
                  <a:ext cx="2183190" cy="77781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867" b="1" dirty="0">
                      <a:solidFill>
                        <a:srgbClr val="222A35"/>
                      </a:solidFill>
                      <a:latin typeface="Montserrat SemiBold" panose="00000700000000000000" pitchFamily="2" charset="0"/>
                    </a:rPr>
                    <a:t> </a:t>
                  </a:r>
                  <a:endParaRPr lang="en-US" sz="1600" dirty="0">
                    <a:solidFill>
                      <a:srgbClr val="9B2234"/>
                    </a:solidFill>
                    <a:latin typeface="Montserrat SemiBold" panose="00000700000000000000" pitchFamily="2" charset="0"/>
                  </a:endParaRPr>
                </a:p>
              </p:txBody>
            </p:sp>
          </p:grpSp>
          <p:pic>
            <p:nvPicPr>
              <p:cNvPr id="82" name="Graphic 81" descr="Arrow Up outline">
                <a:extLst>
                  <a:ext uri="{FF2B5EF4-FFF2-40B4-BE49-F238E27FC236}">
                    <a16:creationId xmlns:a16="http://schemas.microsoft.com/office/drawing/2014/main" id="{E5775CED-F14E-4977-B549-A0DB4F00ED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448878" y="3078203"/>
                <a:ext cx="378924" cy="378924"/>
              </a:xfrm>
              <a:prstGeom prst="rect">
                <a:avLst/>
              </a:prstGeom>
            </p:spPr>
          </p:pic>
          <p:pic>
            <p:nvPicPr>
              <p:cNvPr id="83" name="Graphic 82" descr="Arrow Up outline">
                <a:extLst>
                  <a:ext uri="{FF2B5EF4-FFF2-40B4-BE49-F238E27FC236}">
                    <a16:creationId xmlns:a16="http://schemas.microsoft.com/office/drawing/2014/main" id="{B096425A-6260-463F-8AB3-BA5BFD0D4D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1055563" y="2817119"/>
                <a:ext cx="378924" cy="378924"/>
              </a:xfrm>
              <a:prstGeom prst="rect">
                <a:avLst/>
              </a:prstGeom>
            </p:spPr>
          </p:pic>
          <p:pic>
            <p:nvPicPr>
              <p:cNvPr id="84" name="Graphic 83" descr="Arrow Up outline">
                <a:extLst>
                  <a:ext uri="{FF2B5EF4-FFF2-40B4-BE49-F238E27FC236}">
                    <a16:creationId xmlns:a16="http://schemas.microsoft.com/office/drawing/2014/main" id="{E53E6E1D-AF21-42D0-B728-954EE5A57D6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1569487" y="3164679"/>
                <a:ext cx="378924" cy="378924"/>
              </a:xfrm>
              <a:prstGeom prst="rect">
                <a:avLst/>
              </a:prstGeom>
            </p:spPr>
          </p:pic>
          <p:pic>
            <p:nvPicPr>
              <p:cNvPr id="85" name="Graphic 84" descr="Arrow Up outline">
                <a:extLst>
                  <a:ext uri="{FF2B5EF4-FFF2-40B4-BE49-F238E27FC236}">
                    <a16:creationId xmlns:a16="http://schemas.microsoft.com/office/drawing/2014/main" id="{633D1DD6-119F-469F-8371-075141DB7F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 rot="10984025">
                <a:off x="971423" y="4285442"/>
                <a:ext cx="378924" cy="378924"/>
              </a:xfrm>
              <a:prstGeom prst="rect">
                <a:avLst/>
              </a:prstGeom>
            </p:spPr>
          </p:pic>
          <p:pic>
            <p:nvPicPr>
              <p:cNvPr id="86" name="Graphic 85" descr="Arrow Up outline">
                <a:extLst>
                  <a:ext uri="{FF2B5EF4-FFF2-40B4-BE49-F238E27FC236}">
                    <a16:creationId xmlns:a16="http://schemas.microsoft.com/office/drawing/2014/main" id="{379371D2-FFAC-48A9-ACB1-4717F0B534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 rot="10984025">
                <a:off x="318494" y="4000857"/>
                <a:ext cx="378924" cy="378924"/>
              </a:xfrm>
              <a:prstGeom prst="rect">
                <a:avLst/>
              </a:prstGeom>
            </p:spPr>
          </p:pic>
          <p:pic>
            <p:nvPicPr>
              <p:cNvPr id="87" name="Graphic 86" descr="Arrow Up outline">
                <a:extLst>
                  <a:ext uri="{FF2B5EF4-FFF2-40B4-BE49-F238E27FC236}">
                    <a16:creationId xmlns:a16="http://schemas.microsoft.com/office/drawing/2014/main" id="{376B3841-9B21-4865-ACB3-D0362433A2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 rot="10984025">
                <a:off x="1530981" y="4021351"/>
                <a:ext cx="378924" cy="378924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6622645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9">
            <a:extLst>
              <a:ext uri="{FF2B5EF4-FFF2-40B4-BE49-F238E27FC236}">
                <a16:creationId xmlns:a16="http://schemas.microsoft.com/office/drawing/2014/main" id="{5C007803-756E-4A78-9EBC-A9F3274130FC}"/>
              </a:ext>
            </a:extLst>
          </p:cNvPr>
          <p:cNvSpPr/>
          <p:nvPr/>
        </p:nvSpPr>
        <p:spPr>
          <a:xfrm>
            <a:off x="3920455" y="90307"/>
            <a:ext cx="8271545" cy="1123797"/>
          </a:xfrm>
          <a:custGeom>
            <a:avLst/>
            <a:gdLst>
              <a:gd name="connsiteX0" fmla="*/ 0 w 1916430"/>
              <a:gd name="connsiteY0" fmla="*/ 0 h 525876"/>
              <a:gd name="connsiteX1" fmla="*/ 1916430 w 1916430"/>
              <a:gd name="connsiteY1" fmla="*/ 0 h 525876"/>
              <a:gd name="connsiteX2" fmla="*/ 1916430 w 1916430"/>
              <a:gd name="connsiteY2" fmla="*/ 525876 h 525876"/>
              <a:gd name="connsiteX3" fmla="*/ 0 w 1916430"/>
              <a:gd name="connsiteY3" fmla="*/ 525876 h 525876"/>
              <a:gd name="connsiteX4" fmla="*/ 0 w 1916430"/>
              <a:gd name="connsiteY4" fmla="*/ 0 h 525876"/>
              <a:gd name="connsiteX0" fmla="*/ 0 w 2335530"/>
              <a:gd name="connsiteY0" fmla="*/ 0 h 529686"/>
              <a:gd name="connsiteX1" fmla="*/ 2335530 w 2335530"/>
              <a:gd name="connsiteY1" fmla="*/ 3810 h 529686"/>
              <a:gd name="connsiteX2" fmla="*/ 2335530 w 2335530"/>
              <a:gd name="connsiteY2" fmla="*/ 529686 h 529686"/>
              <a:gd name="connsiteX3" fmla="*/ 419100 w 2335530"/>
              <a:gd name="connsiteY3" fmla="*/ 529686 h 529686"/>
              <a:gd name="connsiteX4" fmla="*/ 0 w 2335530"/>
              <a:gd name="connsiteY4" fmla="*/ 0 h 529686"/>
              <a:gd name="connsiteX0" fmla="*/ 0 w 2335530"/>
              <a:gd name="connsiteY0" fmla="*/ 0 h 529686"/>
              <a:gd name="connsiteX1" fmla="*/ 2335530 w 2335530"/>
              <a:gd name="connsiteY1" fmla="*/ 3810 h 529686"/>
              <a:gd name="connsiteX2" fmla="*/ 2335530 w 2335530"/>
              <a:gd name="connsiteY2" fmla="*/ 529686 h 529686"/>
              <a:gd name="connsiteX3" fmla="*/ 419100 w 2335530"/>
              <a:gd name="connsiteY3" fmla="*/ 529686 h 529686"/>
              <a:gd name="connsiteX4" fmla="*/ 0 w 2335530"/>
              <a:gd name="connsiteY4" fmla="*/ 0 h 529686"/>
              <a:gd name="connsiteX0" fmla="*/ 0 w 2423160"/>
              <a:gd name="connsiteY0" fmla="*/ 0 h 525876"/>
              <a:gd name="connsiteX1" fmla="*/ 2423160 w 2423160"/>
              <a:gd name="connsiteY1" fmla="*/ 0 h 525876"/>
              <a:gd name="connsiteX2" fmla="*/ 2423160 w 2423160"/>
              <a:gd name="connsiteY2" fmla="*/ 525876 h 525876"/>
              <a:gd name="connsiteX3" fmla="*/ 506730 w 2423160"/>
              <a:gd name="connsiteY3" fmla="*/ 525876 h 525876"/>
              <a:gd name="connsiteX4" fmla="*/ 0 w 2423160"/>
              <a:gd name="connsiteY4" fmla="*/ 0 h 525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3160" h="525876">
                <a:moveTo>
                  <a:pt x="0" y="0"/>
                </a:moveTo>
                <a:lnTo>
                  <a:pt x="2423160" y="0"/>
                </a:lnTo>
                <a:lnTo>
                  <a:pt x="2423160" y="525876"/>
                </a:lnTo>
                <a:lnTo>
                  <a:pt x="506730" y="525876"/>
                </a:lnTo>
                <a:cubicBezTo>
                  <a:pt x="309880" y="524574"/>
                  <a:pt x="139700" y="176562"/>
                  <a:pt x="0" y="0"/>
                </a:cubicBezTo>
                <a:close/>
              </a:path>
            </a:pathLst>
          </a:custGeom>
          <a:solidFill>
            <a:srgbClr val="002060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67" dirty="0">
                <a:solidFill>
                  <a:schemeClr val="bg1"/>
                </a:solidFill>
                <a:latin typeface="Montserrat Black" panose="020B0604020202020204" pitchFamily="2" charset="0"/>
              </a:rPr>
              <a:t>Output ( Scatter Plot and Correlation Heat map)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B70A184-705D-40B2-B3D2-1F15B22B1D2B}"/>
              </a:ext>
            </a:extLst>
          </p:cNvPr>
          <p:cNvGrpSpPr/>
          <p:nvPr/>
        </p:nvGrpSpPr>
        <p:grpSpPr>
          <a:xfrm>
            <a:off x="3084024" y="1503353"/>
            <a:ext cx="5371040" cy="4734520"/>
            <a:chOff x="0" y="-77645"/>
            <a:chExt cx="6899382" cy="6872331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BF823C86-3801-4097-9A33-4D88643F4B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-77645"/>
              <a:ext cx="6899382" cy="4094346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18A64D9C-9DD7-48E0-9A97-6A299FE431A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5443" y="4016701"/>
              <a:ext cx="6588495" cy="277798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515920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B52CCBA4-E0F2-49AD-B5E3-E36B31A413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13773"/>
            <a:ext cx="6475214" cy="509611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612785F-49D2-4BEC-8A13-85E4FA0269CA}"/>
              </a:ext>
            </a:extLst>
          </p:cNvPr>
          <p:cNvSpPr txBox="1"/>
          <p:nvPr/>
        </p:nvSpPr>
        <p:spPr>
          <a:xfrm>
            <a:off x="6898433" y="1413773"/>
            <a:ext cx="5860900" cy="452431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dirty="0"/>
              <a:t>Interesting observations:</a:t>
            </a:r>
          </a:p>
          <a:p>
            <a:endParaRPr lang="en-US" dirty="0"/>
          </a:p>
          <a:p>
            <a:r>
              <a:rPr lang="en-US" dirty="0"/>
              <a:t>1. Distance from transit is weakly inversely correlated with</a:t>
            </a:r>
            <a:endParaRPr lang="en-US" dirty="0">
              <a:cs typeface="Calibri"/>
            </a:endParaRPr>
          </a:p>
          <a:p>
            <a:r>
              <a:rPr lang="en-US" dirty="0"/>
              <a:t>Number of pickups</a:t>
            </a:r>
          </a:p>
          <a:p>
            <a:endParaRPr lang="en-US" dirty="0"/>
          </a:p>
          <a:p>
            <a:r>
              <a:rPr lang="en-US" dirty="0"/>
              <a:t>2. Employment density is strongly correlated with</a:t>
            </a:r>
            <a:endParaRPr lang="en-US" dirty="0">
              <a:cs typeface="Calibri"/>
            </a:endParaRPr>
          </a:p>
          <a:p>
            <a:r>
              <a:rPr lang="en-US" dirty="0"/>
              <a:t>Number of pickups</a:t>
            </a:r>
          </a:p>
          <a:p>
            <a:endParaRPr lang="en-US" dirty="0"/>
          </a:p>
          <a:p>
            <a:r>
              <a:rPr lang="en-US" dirty="0"/>
              <a:t>3. High median income tracts tend to have lower trip</a:t>
            </a:r>
          </a:p>
          <a:p>
            <a:r>
              <a:rPr lang="en-US" dirty="0"/>
              <a:t>Miles and trip seconds</a:t>
            </a:r>
          </a:p>
          <a:p>
            <a:endParaRPr lang="en-US" dirty="0"/>
          </a:p>
          <a:p>
            <a:r>
              <a:rPr lang="en-US" dirty="0"/>
              <a:t>4. The higher the population density the lower</a:t>
            </a:r>
          </a:p>
          <a:p>
            <a:r>
              <a:rPr lang="en-US" dirty="0"/>
              <a:t>The distance from transit</a:t>
            </a:r>
          </a:p>
          <a:p>
            <a:endParaRPr lang="en-US" dirty="0"/>
          </a:p>
          <a:p>
            <a:r>
              <a:rPr lang="en-US" dirty="0"/>
              <a:t>5. Percentage of people with zero car density has</a:t>
            </a:r>
          </a:p>
          <a:p>
            <a:r>
              <a:rPr lang="en-US" dirty="0"/>
              <a:t>a weak correlation with number of pickups.</a:t>
            </a:r>
          </a:p>
        </p:txBody>
      </p:sp>
      <p:sp>
        <p:nvSpPr>
          <p:cNvPr id="6" name="Rectangle 19">
            <a:extLst>
              <a:ext uri="{FF2B5EF4-FFF2-40B4-BE49-F238E27FC236}">
                <a16:creationId xmlns:a16="http://schemas.microsoft.com/office/drawing/2014/main" id="{47A40BB6-9454-4969-ABF6-E72CD8B18553}"/>
              </a:ext>
            </a:extLst>
          </p:cNvPr>
          <p:cNvSpPr/>
          <p:nvPr/>
        </p:nvSpPr>
        <p:spPr>
          <a:xfrm>
            <a:off x="3920455" y="90307"/>
            <a:ext cx="8271545" cy="1123797"/>
          </a:xfrm>
          <a:custGeom>
            <a:avLst/>
            <a:gdLst>
              <a:gd name="connsiteX0" fmla="*/ 0 w 1916430"/>
              <a:gd name="connsiteY0" fmla="*/ 0 h 525876"/>
              <a:gd name="connsiteX1" fmla="*/ 1916430 w 1916430"/>
              <a:gd name="connsiteY1" fmla="*/ 0 h 525876"/>
              <a:gd name="connsiteX2" fmla="*/ 1916430 w 1916430"/>
              <a:gd name="connsiteY2" fmla="*/ 525876 h 525876"/>
              <a:gd name="connsiteX3" fmla="*/ 0 w 1916430"/>
              <a:gd name="connsiteY3" fmla="*/ 525876 h 525876"/>
              <a:gd name="connsiteX4" fmla="*/ 0 w 1916430"/>
              <a:gd name="connsiteY4" fmla="*/ 0 h 525876"/>
              <a:gd name="connsiteX0" fmla="*/ 0 w 2335530"/>
              <a:gd name="connsiteY0" fmla="*/ 0 h 529686"/>
              <a:gd name="connsiteX1" fmla="*/ 2335530 w 2335530"/>
              <a:gd name="connsiteY1" fmla="*/ 3810 h 529686"/>
              <a:gd name="connsiteX2" fmla="*/ 2335530 w 2335530"/>
              <a:gd name="connsiteY2" fmla="*/ 529686 h 529686"/>
              <a:gd name="connsiteX3" fmla="*/ 419100 w 2335530"/>
              <a:gd name="connsiteY3" fmla="*/ 529686 h 529686"/>
              <a:gd name="connsiteX4" fmla="*/ 0 w 2335530"/>
              <a:gd name="connsiteY4" fmla="*/ 0 h 529686"/>
              <a:gd name="connsiteX0" fmla="*/ 0 w 2335530"/>
              <a:gd name="connsiteY0" fmla="*/ 0 h 529686"/>
              <a:gd name="connsiteX1" fmla="*/ 2335530 w 2335530"/>
              <a:gd name="connsiteY1" fmla="*/ 3810 h 529686"/>
              <a:gd name="connsiteX2" fmla="*/ 2335530 w 2335530"/>
              <a:gd name="connsiteY2" fmla="*/ 529686 h 529686"/>
              <a:gd name="connsiteX3" fmla="*/ 419100 w 2335530"/>
              <a:gd name="connsiteY3" fmla="*/ 529686 h 529686"/>
              <a:gd name="connsiteX4" fmla="*/ 0 w 2335530"/>
              <a:gd name="connsiteY4" fmla="*/ 0 h 529686"/>
              <a:gd name="connsiteX0" fmla="*/ 0 w 2423160"/>
              <a:gd name="connsiteY0" fmla="*/ 0 h 525876"/>
              <a:gd name="connsiteX1" fmla="*/ 2423160 w 2423160"/>
              <a:gd name="connsiteY1" fmla="*/ 0 h 525876"/>
              <a:gd name="connsiteX2" fmla="*/ 2423160 w 2423160"/>
              <a:gd name="connsiteY2" fmla="*/ 525876 h 525876"/>
              <a:gd name="connsiteX3" fmla="*/ 506730 w 2423160"/>
              <a:gd name="connsiteY3" fmla="*/ 525876 h 525876"/>
              <a:gd name="connsiteX4" fmla="*/ 0 w 2423160"/>
              <a:gd name="connsiteY4" fmla="*/ 0 h 525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3160" h="525876">
                <a:moveTo>
                  <a:pt x="0" y="0"/>
                </a:moveTo>
                <a:lnTo>
                  <a:pt x="2423160" y="0"/>
                </a:lnTo>
                <a:lnTo>
                  <a:pt x="2423160" y="525876"/>
                </a:lnTo>
                <a:lnTo>
                  <a:pt x="506730" y="525876"/>
                </a:lnTo>
                <a:cubicBezTo>
                  <a:pt x="309880" y="524574"/>
                  <a:pt x="139700" y="176562"/>
                  <a:pt x="0" y="0"/>
                </a:cubicBezTo>
                <a:close/>
              </a:path>
            </a:pathLst>
          </a:custGeom>
          <a:solidFill>
            <a:srgbClr val="002060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67" dirty="0">
                <a:solidFill>
                  <a:schemeClr val="bg1"/>
                </a:solidFill>
                <a:latin typeface="Montserrat Black" panose="020B0604020202020204" pitchFamily="2" charset="0"/>
              </a:rPr>
              <a:t>Output ( Scatter Plot and Correlation Heat map)</a:t>
            </a:r>
          </a:p>
        </p:txBody>
      </p:sp>
    </p:spTree>
    <p:extLst>
      <p:ext uri="{BB962C8B-B14F-4D97-AF65-F5344CB8AC3E}">
        <p14:creationId xmlns:p14="http://schemas.microsoft.com/office/powerpoint/2010/main" val="32612022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538EBE4-9B92-4086-B2C1-8CD10B06CBE2}"/>
              </a:ext>
            </a:extLst>
          </p:cNvPr>
          <p:cNvSpPr/>
          <p:nvPr/>
        </p:nvSpPr>
        <p:spPr>
          <a:xfrm>
            <a:off x="130159" y="2230734"/>
            <a:ext cx="11988153" cy="255228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19">
            <a:extLst>
              <a:ext uri="{FF2B5EF4-FFF2-40B4-BE49-F238E27FC236}">
                <a16:creationId xmlns:a16="http://schemas.microsoft.com/office/drawing/2014/main" id="{5C007803-756E-4A78-9EBC-A9F3274130FC}"/>
              </a:ext>
            </a:extLst>
          </p:cNvPr>
          <p:cNvSpPr/>
          <p:nvPr/>
        </p:nvSpPr>
        <p:spPr>
          <a:xfrm>
            <a:off x="3920456" y="-77645"/>
            <a:ext cx="8271545" cy="1123797"/>
          </a:xfrm>
          <a:custGeom>
            <a:avLst/>
            <a:gdLst>
              <a:gd name="connsiteX0" fmla="*/ 0 w 1916430"/>
              <a:gd name="connsiteY0" fmla="*/ 0 h 525876"/>
              <a:gd name="connsiteX1" fmla="*/ 1916430 w 1916430"/>
              <a:gd name="connsiteY1" fmla="*/ 0 h 525876"/>
              <a:gd name="connsiteX2" fmla="*/ 1916430 w 1916430"/>
              <a:gd name="connsiteY2" fmla="*/ 525876 h 525876"/>
              <a:gd name="connsiteX3" fmla="*/ 0 w 1916430"/>
              <a:gd name="connsiteY3" fmla="*/ 525876 h 525876"/>
              <a:gd name="connsiteX4" fmla="*/ 0 w 1916430"/>
              <a:gd name="connsiteY4" fmla="*/ 0 h 525876"/>
              <a:gd name="connsiteX0" fmla="*/ 0 w 2335530"/>
              <a:gd name="connsiteY0" fmla="*/ 0 h 529686"/>
              <a:gd name="connsiteX1" fmla="*/ 2335530 w 2335530"/>
              <a:gd name="connsiteY1" fmla="*/ 3810 h 529686"/>
              <a:gd name="connsiteX2" fmla="*/ 2335530 w 2335530"/>
              <a:gd name="connsiteY2" fmla="*/ 529686 h 529686"/>
              <a:gd name="connsiteX3" fmla="*/ 419100 w 2335530"/>
              <a:gd name="connsiteY3" fmla="*/ 529686 h 529686"/>
              <a:gd name="connsiteX4" fmla="*/ 0 w 2335530"/>
              <a:gd name="connsiteY4" fmla="*/ 0 h 529686"/>
              <a:gd name="connsiteX0" fmla="*/ 0 w 2335530"/>
              <a:gd name="connsiteY0" fmla="*/ 0 h 529686"/>
              <a:gd name="connsiteX1" fmla="*/ 2335530 w 2335530"/>
              <a:gd name="connsiteY1" fmla="*/ 3810 h 529686"/>
              <a:gd name="connsiteX2" fmla="*/ 2335530 w 2335530"/>
              <a:gd name="connsiteY2" fmla="*/ 529686 h 529686"/>
              <a:gd name="connsiteX3" fmla="*/ 419100 w 2335530"/>
              <a:gd name="connsiteY3" fmla="*/ 529686 h 529686"/>
              <a:gd name="connsiteX4" fmla="*/ 0 w 2335530"/>
              <a:gd name="connsiteY4" fmla="*/ 0 h 529686"/>
              <a:gd name="connsiteX0" fmla="*/ 0 w 2423160"/>
              <a:gd name="connsiteY0" fmla="*/ 0 h 525876"/>
              <a:gd name="connsiteX1" fmla="*/ 2423160 w 2423160"/>
              <a:gd name="connsiteY1" fmla="*/ 0 h 525876"/>
              <a:gd name="connsiteX2" fmla="*/ 2423160 w 2423160"/>
              <a:gd name="connsiteY2" fmla="*/ 525876 h 525876"/>
              <a:gd name="connsiteX3" fmla="*/ 506730 w 2423160"/>
              <a:gd name="connsiteY3" fmla="*/ 525876 h 525876"/>
              <a:gd name="connsiteX4" fmla="*/ 0 w 2423160"/>
              <a:gd name="connsiteY4" fmla="*/ 0 h 525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3160" h="525876">
                <a:moveTo>
                  <a:pt x="0" y="0"/>
                </a:moveTo>
                <a:lnTo>
                  <a:pt x="2423160" y="0"/>
                </a:lnTo>
                <a:lnTo>
                  <a:pt x="2423160" y="525876"/>
                </a:lnTo>
                <a:lnTo>
                  <a:pt x="506730" y="525876"/>
                </a:lnTo>
                <a:cubicBezTo>
                  <a:pt x="309880" y="524574"/>
                  <a:pt x="139700" y="176562"/>
                  <a:pt x="0" y="0"/>
                </a:cubicBezTo>
                <a:close/>
              </a:path>
            </a:pathLst>
          </a:custGeom>
          <a:solidFill>
            <a:srgbClr val="002060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67" dirty="0">
                <a:solidFill>
                  <a:schemeClr val="bg1"/>
                </a:solidFill>
                <a:latin typeface="Montserrat Black" panose="020B0604020202020204" pitchFamily="2" charset="0"/>
              </a:rPr>
              <a:t>Output ( Descriptive Statistics)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5C5FF0D-0F6E-47DA-A329-10149E59C936}"/>
              </a:ext>
            </a:extLst>
          </p:cNvPr>
          <p:cNvGrpSpPr/>
          <p:nvPr/>
        </p:nvGrpSpPr>
        <p:grpSpPr>
          <a:xfrm>
            <a:off x="214866" y="2309315"/>
            <a:ext cx="11818738" cy="2348696"/>
            <a:chOff x="298363" y="1931902"/>
            <a:chExt cx="9252135" cy="183864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D113BD0-5503-495C-AF83-8C98D44B4C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8363" y="1931902"/>
              <a:ext cx="7067079" cy="1838644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02A58F8-62E0-44DC-8650-55BB4CF314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5596"/>
            <a:stretch/>
          </p:blipFill>
          <p:spPr>
            <a:xfrm>
              <a:off x="7365442" y="1931902"/>
              <a:ext cx="2185056" cy="18386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696646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9">
            <a:extLst>
              <a:ext uri="{FF2B5EF4-FFF2-40B4-BE49-F238E27FC236}">
                <a16:creationId xmlns:a16="http://schemas.microsoft.com/office/drawing/2014/main" id="{5C007803-756E-4A78-9EBC-A9F3274130FC}"/>
              </a:ext>
            </a:extLst>
          </p:cNvPr>
          <p:cNvSpPr/>
          <p:nvPr/>
        </p:nvSpPr>
        <p:spPr>
          <a:xfrm>
            <a:off x="3920456" y="-77645"/>
            <a:ext cx="8271545" cy="1123797"/>
          </a:xfrm>
          <a:custGeom>
            <a:avLst/>
            <a:gdLst>
              <a:gd name="connsiteX0" fmla="*/ 0 w 1916430"/>
              <a:gd name="connsiteY0" fmla="*/ 0 h 525876"/>
              <a:gd name="connsiteX1" fmla="*/ 1916430 w 1916430"/>
              <a:gd name="connsiteY1" fmla="*/ 0 h 525876"/>
              <a:gd name="connsiteX2" fmla="*/ 1916430 w 1916430"/>
              <a:gd name="connsiteY2" fmla="*/ 525876 h 525876"/>
              <a:gd name="connsiteX3" fmla="*/ 0 w 1916430"/>
              <a:gd name="connsiteY3" fmla="*/ 525876 h 525876"/>
              <a:gd name="connsiteX4" fmla="*/ 0 w 1916430"/>
              <a:gd name="connsiteY4" fmla="*/ 0 h 525876"/>
              <a:gd name="connsiteX0" fmla="*/ 0 w 2335530"/>
              <a:gd name="connsiteY0" fmla="*/ 0 h 529686"/>
              <a:gd name="connsiteX1" fmla="*/ 2335530 w 2335530"/>
              <a:gd name="connsiteY1" fmla="*/ 3810 h 529686"/>
              <a:gd name="connsiteX2" fmla="*/ 2335530 w 2335530"/>
              <a:gd name="connsiteY2" fmla="*/ 529686 h 529686"/>
              <a:gd name="connsiteX3" fmla="*/ 419100 w 2335530"/>
              <a:gd name="connsiteY3" fmla="*/ 529686 h 529686"/>
              <a:gd name="connsiteX4" fmla="*/ 0 w 2335530"/>
              <a:gd name="connsiteY4" fmla="*/ 0 h 529686"/>
              <a:gd name="connsiteX0" fmla="*/ 0 w 2335530"/>
              <a:gd name="connsiteY0" fmla="*/ 0 h 529686"/>
              <a:gd name="connsiteX1" fmla="*/ 2335530 w 2335530"/>
              <a:gd name="connsiteY1" fmla="*/ 3810 h 529686"/>
              <a:gd name="connsiteX2" fmla="*/ 2335530 w 2335530"/>
              <a:gd name="connsiteY2" fmla="*/ 529686 h 529686"/>
              <a:gd name="connsiteX3" fmla="*/ 419100 w 2335530"/>
              <a:gd name="connsiteY3" fmla="*/ 529686 h 529686"/>
              <a:gd name="connsiteX4" fmla="*/ 0 w 2335530"/>
              <a:gd name="connsiteY4" fmla="*/ 0 h 529686"/>
              <a:gd name="connsiteX0" fmla="*/ 0 w 2423160"/>
              <a:gd name="connsiteY0" fmla="*/ 0 h 525876"/>
              <a:gd name="connsiteX1" fmla="*/ 2423160 w 2423160"/>
              <a:gd name="connsiteY1" fmla="*/ 0 h 525876"/>
              <a:gd name="connsiteX2" fmla="*/ 2423160 w 2423160"/>
              <a:gd name="connsiteY2" fmla="*/ 525876 h 525876"/>
              <a:gd name="connsiteX3" fmla="*/ 506730 w 2423160"/>
              <a:gd name="connsiteY3" fmla="*/ 525876 h 525876"/>
              <a:gd name="connsiteX4" fmla="*/ 0 w 2423160"/>
              <a:gd name="connsiteY4" fmla="*/ 0 h 525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3160" h="525876">
                <a:moveTo>
                  <a:pt x="0" y="0"/>
                </a:moveTo>
                <a:lnTo>
                  <a:pt x="2423160" y="0"/>
                </a:lnTo>
                <a:lnTo>
                  <a:pt x="2423160" y="525876"/>
                </a:lnTo>
                <a:lnTo>
                  <a:pt x="506730" y="525876"/>
                </a:lnTo>
                <a:cubicBezTo>
                  <a:pt x="309880" y="524574"/>
                  <a:pt x="139700" y="176562"/>
                  <a:pt x="0" y="0"/>
                </a:cubicBezTo>
                <a:close/>
              </a:path>
            </a:pathLst>
          </a:custGeom>
          <a:solidFill>
            <a:srgbClr val="002060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67" dirty="0">
                <a:solidFill>
                  <a:schemeClr val="bg1"/>
                </a:solidFill>
                <a:latin typeface="Montserrat Black" panose="020B0604020202020204" pitchFamily="2" charset="0"/>
              </a:rPr>
              <a:t>Output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08FF8A7-42D4-4FC2-A3FD-5151785B7F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850" y="163317"/>
            <a:ext cx="5403896" cy="1765669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247E5D6B-034B-A1A2-2F97-B20DA20DB819}"/>
              </a:ext>
            </a:extLst>
          </p:cNvPr>
          <p:cNvGrpSpPr/>
          <p:nvPr/>
        </p:nvGrpSpPr>
        <p:grpSpPr>
          <a:xfrm>
            <a:off x="2243119" y="1375276"/>
            <a:ext cx="7295103" cy="5319407"/>
            <a:chOff x="2243119" y="1375276"/>
            <a:chExt cx="7295103" cy="5319407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A9510A0-8FFD-4D5B-AEAD-56B176E927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10198"/>
            <a:stretch/>
          </p:blipFill>
          <p:spPr>
            <a:xfrm>
              <a:off x="2243119" y="1375276"/>
              <a:ext cx="7295103" cy="5319407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10" name="Graphic 9" descr="Cursor">
              <a:extLst>
                <a:ext uri="{FF2B5EF4-FFF2-40B4-BE49-F238E27FC236}">
                  <a16:creationId xmlns:a16="http://schemas.microsoft.com/office/drawing/2014/main" id="{F3BE3468-9AA7-48E9-8222-87A085888D9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5461655">
              <a:off x="4453094" y="4441978"/>
              <a:ext cx="914400" cy="91440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A207D4B-EE1E-4B3C-A396-D6AE210D33FB}"/>
                </a:ext>
              </a:extLst>
            </p:cNvPr>
            <p:cNvSpPr txBox="1"/>
            <p:nvPr/>
          </p:nvSpPr>
          <p:spPr>
            <a:xfrm>
              <a:off x="4791544" y="3504904"/>
              <a:ext cx="381989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Elbow method shows that three clusters will be optimal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073724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8DA2FDD-535E-4822-A5B7-524FAD4DB0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9874" y="1140283"/>
            <a:ext cx="6237367" cy="5122307"/>
          </a:xfrm>
          <a:prstGeom prst="rect">
            <a:avLst/>
          </a:prstGeom>
        </p:spPr>
      </p:pic>
      <p:sp>
        <p:nvSpPr>
          <p:cNvPr id="13" name="Rectangle 19">
            <a:extLst>
              <a:ext uri="{FF2B5EF4-FFF2-40B4-BE49-F238E27FC236}">
                <a16:creationId xmlns:a16="http://schemas.microsoft.com/office/drawing/2014/main" id="{A0A428F4-D464-47A7-8D16-CBB8FC272B39}"/>
              </a:ext>
            </a:extLst>
          </p:cNvPr>
          <p:cNvSpPr/>
          <p:nvPr/>
        </p:nvSpPr>
        <p:spPr>
          <a:xfrm>
            <a:off x="3920456" y="-77645"/>
            <a:ext cx="8271545" cy="1123797"/>
          </a:xfrm>
          <a:custGeom>
            <a:avLst/>
            <a:gdLst>
              <a:gd name="connsiteX0" fmla="*/ 0 w 1916430"/>
              <a:gd name="connsiteY0" fmla="*/ 0 h 525876"/>
              <a:gd name="connsiteX1" fmla="*/ 1916430 w 1916430"/>
              <a:gd name="connsiteY1" fmla="*/ 0 h 525876"/>
              <a:gd name="connsiteX2" fmla="*/ 1916430 w 1916430"/>
              <a:gd name="connsiteY2" fmla="*/ 525876 h 525876"/>
              <a:gd name="connsiteX3" fmla="*/ 0 w 1916430"/>
              <a:gd name="connsiteY3" fmla="*/ 525876 h 525876"/>
              <a:gd name="connsiteX4" fmla="*/ 0 w 1916430"/>
              <a:gd name="connsiteY4" fmla="*/ 0 h 525876"/>
              <a:gd name="connsiteX0" fmla="*/ 0 w 2335530"/>
              <a:gd name="connsiteY0" fmla="*/ 0 h 529686"/>
              <a:gd name="connsiteX1" fmla="*/ 2335530 w 2335530"/>
              <a:gd name="connsiteY1" fmla="*/ 3810 h 529686"/>
              <a:gd name="connsiteX2" fmla="*/ 2335530 w 2335530"/>
              <a:gd name="connsiteY2" fmla="*/ 529686 h 529686"/>
              <a:gd name="connsiteX3" fmla="*/ 419100 w 2335530"/>
              <a:gd name="connsiteY3" fmla="*/ 529686 h 529686"/>
              <a:gd name="connsiteX4" fmla="*/ 0 w 2335530"/>
              <a:gd name="connsiteY4" fmla="*/ 0 h 529686"/>
              <a:gd name="connsiteX0" fmla="*/ 0 w 2335530"/>
              <a:gd name="connsiteY0" fmla="*/ 0 h 529686"/>
              <a:gd name="connsiteX1" fmla="*/ 2335530 w 2335530"/>
              <a:gd name="connsiteY1" fmla="*/ 3810 h 529686"/>
              <a:gd name="connsiteX2" fmla="*/ 2335530 w 2335530"/>
              <a:gd name="connsiteY2" fmla="*/ 529686 h 529686"/>
              <a:gd name="connsiteX3" fmla="*/ 419100 w 2335530"/>
              <a:gd name="connsiteY3" fmla="*/ 529686 h 529686"/>
              <a:gd name="connsiteX4" fmla="*/ 0 w 2335530"/>
              <a:gd name="connsiteY4" fmla="*/ 0 h 529686"/>
              <a:gd name="connsiteX0" fmla="*/ 0 w 2423160"/>
              <a:gd name="connsiteY0" fmla="*/ 0 h 525876"/>
              <a:gd name="connsiteX1" fmla="*/ 2423160 w 2423160"/>
              <a:gd name="connsiteY1" fmla="*/ 0 h 525876"/>
              <a:gd name="connsiteX2" fmla="*/ 2423160 w 2423160"/>
              <a:gd name="connsiteY2" fmla="*/ 525876 h 525876"/>
              <a:gd name="connsiteX3" fmla="*/ 506730 w 2423160"/>
              <a:gd name="connsiteY3" fmla="*/ 525876 h 525876"/>
              <a:gd name="connsiteX4" fmla="*/ 0 w 2423160"/>
              <a:gd name="connsiteY4" fmla="*/ 0 h 525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3160" h="525876">
                <a:moveTo>
                  <a:pt x="0" y="0"/>
                </a:moveTo>
                <a:lnTo>
                  <a:pt x="2423160" y="0"/>
                </a:lnTo>
                <a:lnTo>
                  <a:pt x="2423160" y="525876"/>
                </a:lnTo>
                <a:lnTo>
                  <a:pt x="506730" y="525876"/>
                </a:lnTo>
                <a:cubicBezTo>
                  <a:pt x="309880" y="524574"/>
                  <a:pt x="139700" y="176562"/>
                  <a:pt x="0" y="0"/>
                </a:cubicBezTo>
                <a:close/>
              </a:path>
            </a:pathLst>
          </a:custGeom>
          <a:solidFill>
            <a:srgbClr val="002060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67" dirty="0">
                <a:solidFill>
                  <a:schemeClr val="bg1"/>
                </a:solidFill>
                <a:latin typeface="Montserrat Black" panose="020B0604020202020204" pitchFamily="2" charset="0"/>
              </a:rPr>
              <a:t>Output ( Visualizing Clusters)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4F005F7-B94A-4873-9385-8E261E9BE049}"/>
              </a:ext>
            </a:extLst>
          </p:cNvPr>
          <p:cNvSpPr/>
          <p:nvPr/>
        </p:nvSpPr>
        <p:spPr>
          <a:xfrm>
            <a:off x="267718" y="1250559"/>
            <a:ext cx="4344573" cy="646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dirty="0">
                <a:solidFill>
                  <a:schemeClr val="bg1"/>
                </a:solidFill>
                <a:latin typeface="Montserrat Medium" panose="00000600000000000000" pitchFamily="2" charset="0"/>
                <a:cs typeface="Times New Roman" panose="02020603050405020304" pitchFamily="18" charset="0"/>
              </a:rPr>
              <a:t>Create a PCA Model for reducing dataset for 2D Visualization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8BD3BAC-D381-4723-B162-3D52865B1F0B}"/>
              </a:ext>
            </a:extLst>
          </p:cNvPr>
          <p:cNvSpPr/>
          <p:nvPr/>
        </p:nvSpPr>
        <p:spPr>
          <a:xfrm>
            <a:off x="444759" y="2350823"/>
            <a:ext cx="4344573" cy="7793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dirty="0">
                <a:solidFill>
                  <a:schemeClr val="bg1"/>
                </a:solidFill>
                <a:latin typeface="Montserrat Medium" panose="00000600000000000000" pitchFamily="2" charset="0"/>
                <a:cs typeface="Times New Roman" panose="02020603050405020304" pitchFamily="18" charset="0"/>
              </a:rPr>
              <a:t>Transfer the scaled data to the new PCA space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8591396-95EC-47C1-8D8A-AB9C58578510}"/>
              </a:ext>
            </a:extLst>
          </p:cNvPr>
          <p:cNvSpPr/>
          <p:nvPr/>
        </p:nvSpPr>
        <p:spPr>
          <a:xfrm>
            <a:off x="267718" y="3701437"/>
            <a:ext cx="4344573" cy="646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Montserrat Medium" panose="00000600000000000000" pitchFamily="2" charset="0"/>
                <a:cs typeface="Times New Roman" panose="02020603050405020304" pitchFamily="18" charset="0"/>
              </a:rPr>
              <a:t> Convert to a data frame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CDA09D0-6831-479A-B6F0-F0517FF3A43A}"/>
              </a:ext>
            </a:extLst>
          </p:cNvPr>
          <p:cNvSpPr/>
          <p:nvPr/>
        </p:nvSpPr>
        <p:spPr>
          <a:xfrm>
            <a:off x="444759" y="4890030"/>
            <a:ext cx="4344573" cy="7793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Show and display data points and the cluster </a:t>
            </a:r>
            <a:r>
              <a:rPr lang="en-US" dirty="0" err="1"/>
              <a:t>centres</a:t>
            </a:r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758FA21-1CF9-4445-B9F7-E4A11A6F7080}"/>
              </a:ext>
            </a:extLst>
          </p:cNvPr>
          <p:cNvSpPr/>
          <p:nvPr/>
        </p:nvSpPr>
        <p:spPr>
          <a:xfrm>
            <a:off x="159489" y="6143831"/>
            <a:ext cx="1219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https://openclassrooms.com/en/courses/5869986-perform-an-exploratory-data-analysis/6177861-analyze-the-results-of-a-k-means-clustering#:~:text=Interpreting%20the%20meaning%20of%20k,of%20what%20each%20cluster%20represents.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D9F2CE9-E0F0-4572-BF01-A6B0A8648BB6}"/>
              </a:ext>
            </a:extLst>
          </p:cNvPr>
          <p:cNvCxnSpPr/>
          <p:nvPr/>
        </p:nvCxnSpPr>
        <p:spPr>
          <a:xfrm flipH="1">
            <a:off x="3247053" y="1896890"/>
            <a:ext cx="354563" cy="4539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1EFA6ED-7177-4C55-9240-F31601F0FC8B}"/>
              </a:ext>
            </a:extLst>
          </p:cNvPr>
          <p:cNvCxnSpPr/>
          <p:nvPr/>
        </p:nvCxnSpPr>
        <p:spPr>
          <a:xfrm flipH="1">
            <a:off x="3247053" y="3210579"/>
            <a:ext cx="354563" cy="4539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D79EFAD-AA76-4D69-926B-AF0389A06F50}"/>
              </a:ext>
            </a:extLst>
          </p:cNvPr>
          <p:cNvCxnSpPr/>
          <p:nvPr/>
        </p:nvCxnSpPr>
        <p:spPr>
          <a:xfrm flipH="1">
            <a:off x="3324808" y="4391932"/>
            <a:ext cx="354563" cy="4539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4134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>
            <a:spLocks noGrp="1"/>
          </p:cNvSpPr>
          <p:nvPr>
            <p:ph type="subTitle" idx="1"/>
          </p:nvPr>
        </p:nvSpPr>
        <p:spPr>
          <a:xfrm>
            <a:off x="1304648" y="1800385"/>
            <a:ext cx="6335066" cy="104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 algn="just"/>
            <a:r>
              <a:rPr lang="en-US" sz="1867" dirty="0">
                <a:solidFill>
                  <a:schemeClr val="tx2">
                    <a:lumMod val="10000"/>
                  </a:schemeClr>
                </a:solidFill>
                <a:latin typeface="Montserrat Medium" panose="00000600000000000000" pitchFamily="2" charset="0"/>
                <a:ea typeface="Calibri" panose="020F0502020204030204" pitchFamily="34" charset="0"/>
              </a:rPr>
              <a:t>Exploring the usage of Ride-sharing (e.g. Uber, Lyft, and Didi) based on census-tract level analysis is crucial for understanding the socio-demographic characteristics of users within the complex urban system (Schaller, 2018; Alemi et al., 2018).  </a:t>
            </a:r>
          </a:p>
          <a:p>
            <a:pPr marL="0" indent="0" algn="just"/>
            <a:endParaRPr lang="en-US" sz="1867" dirty="0">
              <a:solidFill>
                <a:schemeClr val="tx2">
                  <a:lumMod val="10000"/>
                </a:schemeClr>
              </a:solidFill>
              <a:latin typeface="Montserrat Medium" panose="00000600000000000000" pitchFamily="2" charset="0"/>
              <a:ea typeface="Calibri" panose="020F0502020204030204" pitchFamily="34" charset="0"/>
            </a:endParaRPr>
          </a:p>
          <a:p>
            <a:pPr marL="0" indent="0" algn="just"/>
            <a:r>
              <a:rPr lang="en-US" sz="1867" dirty="0">
                <a:solidFill>
                  <a:schemeClr val="tx2">
                    <a:lumMod val="10000"/>
                  </a:schemeClr>
                </a:solidFill>
                <a:latin typeface="Montserrat Medium" panose="00000600000000000000" pitchFamily="2" charset="0"/>
                <a:ea typeface="Calibri" panose="020F0502020204030204" pitchFamily="34" charset="0"/>
              </a:rPr>
              <a:t>The goal of the study is to understand the characteristics of ride-sharing users based on census-tract level ride-share trips data, socio-economic and built-environment attributes for Chicago City using K-means.</a:t>
            </a:r>
          </a:p>
          <a:p>
            <a:pPr marL="0" indent="0" algn="just"/>
            <a:endParaRPr lang="en-US" sz="1867" dirty="0">
              <a:solidFill>
                <a:schemeClr val="tx2">
                  <a:lumMod val="10000"/>
                </a:schemeClr>
              </a:solidFill>
              <a:latin typeface="Montserrat Medium" panose="00000600000000000000" pitchFamily="2" charset="0"/>
              <a:ea typeface="Calibri" panose="020F0502020204030204" pitchFamily="34" charset="0"/>
            </a:endParaRPr>
          </a:p>
          <a:p>
            <a:pPr marL="0" indent="0" algn="just"/>
            <a:endParaRPr lang="en-US" sz="1867" dirty="0">
              <a:solidFill>
                <a:schemeClr val="tx2">
                  <a:lumMod val="10000"/>
                </a:schemeClr>
              </a:solidFill>
              <a:latin typeface="Montserrat Medium" panose="00000600000000000000" pitchFamily="2" charset="0"/>
              <a:ea typeface="Calibri" panose="020F0502020204030204" pitchFamily="34" charset="0"/>
            </a:endParaRPr>
          </a:p>
          <a:p>
            <a:pPr marL="0" indent="0" algn="just"/>
            <a:r>
              <a:rPr lang="en-US" sz="1867" dirty="0">
                <a:solidFill>
                  <a:schemeClr val="tx1"/>
                </a:solidFill>
                <a:latin typeface="Montserrat Medium" panose="00000600000000000000" pitchFamily="2" charset="0"/>
                <a:ea typeface="Calibri" panose="020F0502020204030204" pitchFamily="34" charset="0"/>
              </a:rPr>
              <a:t>Since our dataset contains numerical variables, K-means to identify the main ride-sharing profiles with regards to trip attributes, and other socio-demographic characteristics.</a:t>
            </a:r>
          </a:p>
          <a:p>
            <a:pPr marL="0" indent="0" algn="just"/>
            <a:endParaRPr lang="en-US" sz="1867" dirty="0">
              <a:solidFill>
                <a:schemeClr val="tx2">
                  <a:lumMod val="10000"/>
                </a:schemeClr>
              </a:solidFill>
              <a:latin typeface="Montserrat Medium" panose="00000600000000000000" pitchFamily="2" charset="0"/>
              <a:ea typeface="Calibri" panose="020F0502020204030204" pitchFamily="34" charset="0"/>
            </a:endParaRPr>
          </a:p>
          <a:p>
            <a:pPr marL="0" indent="0" algn="just"/>
            <a:endParaRPr lang="en-US" sz="1867" dirty="0">
              <a:solidFill>
                <a:schemeClr val="tx2">
                  <a:lumMod val="10000"/>
                </a:schemeClr>
              </a:solidFill>
              <a:latin typeface="Montserrat Medium" panose="00000600000000000000" pitchFamily="2" charset="0"/>
              <a:ea typeface="Calibri" panose="020F0502020204030204" pitchFamily="34" charset="0"/>
            </a:endParaRPr>
          </a:p>
          <a:p>
            <a:pPr marL="0" indent="0" algn="just"/>
            <a:endParaRPr lang="en-US" sz="1867" dirty="0">
              <a:solidFill>
                <a:schemeClr val="tx2">
                  <a:lumMod val="10000"/>
                </a:schemeClr>
              </a:solidFill>
              <a:latin typeface="Montserrat Medium" panose="00000600000000000000" pitchFamily="2" charset="0"/>
              <a:ea typeface="Calibri" panose="020F0502020204030204" pitchFamily="34" charset="0"/>
            </a:endParaRPr>
          </a:p>
          <a:p>
            <a:pPr marL="0" indent="0" algn="just"/>
            <a:endParaRPr lang="en-US" sz="1867" dirty="0">
              <a:solidFill>
                <a:schemeClr val="tx2">
                  <a:lumMod val="10000"/>
                </a:schemeClr>
              </a:solidFill>
              <a:latin typeface="Montserrat Medium" panose="00000600000000000000" pitchFamily="2" charset="0"/>
            </a:endParaRPr>
          </a:p>
          <a:p>
            <a:pPr marL="0" indent="0" algn="just"/>
            <a:endParaRPr lang="en-US" sz="1867" dirty="0">
              <a:solidFill>
                <a:schemeClr val="tx2">
                  <a:lumMod val="10000"/>
                </a:schemeClr>
              </a:solidFill>
              <a:latin typeface="Montserrat Medium" panose="00000600000000000000" pitchFamily="2" charset="0"/>
            </a:endParaRPr>
          </a:p>
          <a:p>
            <a:pPr marL="0" indent="0" algn="just"/>
            <a:endParaRPr lang="en-US" sz="1867" dirty="0">
              <a:solidFill>
                <a:schemeClr val="tx2">
                  <a:lumMod val="10000"/>
                </a:schemeClr>
              </a:solidFill>
              <a:latin typeface="Montserrat Medium" panose="00000600000000000000" pitchFamily="2" charset="0"/>
            </a:endParaRPr>
          </a:p>
          <a:p>
            <a:pPr algn="just"/>
            <a:endParaRPr sz="1867" dirty="0">
              <a:solidFill>
                <a:schemeClr val="tx2">
                  <a:lumMod val="10000"/>
                </a:schemeClr>
              </a:solidFill>
              <a:latin typeface="Montserrat Medium" panose="00000600000000000000" pitchFamily="2" charset="0"/>
            </a:endParaRPr>
          </a:p>
        </p:txBody>
      </p:sp>
      <p:sp>
        <p:nvSpPr>
          <p:cNvPr id="99" name="Google Shape;99;p15"/>
          <p:cNvSpPr txBox="1">
            <a:spLocks noGrp="1"/>
          </p:cNvSpPr>
          <p:nvPr>
            <p:ph type="sldNum" idx="4294967295"/>
          </p:nvPr>
        </p:nvSpPr>
        <p:spPr>
          <a:xfrm>
            <a:off x="11205845" y="6333135"/>
            <a:ext cx="731600" cy="52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fld id="{00000000-1234-1234-1234-123412341234}" type="slidenum">
              <a:rPr lang="en"/>
              <a:pPr/>
              <a:t>2</a:t>
            </a:fld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12A3CB-0AD2-42C2-9D59-CF84879BF0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2990" y="164704"/>
            <a:ext cx="617311" cy="727277"/>
          </a:xfrm>
          <a:prstGeom prst="rect">
            <a:avLst/>
          </a:prstGeom>
        </p:spPr>
      </p:pic>
      <p:sp>
        <p:nvSpPr>
          <p:cNvPr id="10" name="Rectangle 19">
            <a:extLst>
              <a:ext uri="{FF2B5EF4-FFF2-40B4-BE49-F238E27FC236}">
                <a16:creationId xmlns:a16="http://schemas.microsoft.com/office/drawing/2014/main" id="{E536BC00-B868-42F1-9666-6CDAE176EA79}"/>
              </a:ext>
            </a:extLst>
          </p:cNvPr>
          <p:cNvSpPr/>
          <p:nvPr/>
        </p:nvSpPr>
        <p:spPr>
          <a:xfrm>
            <a:off x="3920456" y="-72052"/>
            <a:ext cx="8271545" cy="1123797"/>
          </a:xfrm>
          <a:custGeom>
            <a:avLst/>
            <a:gdLst>
              <a:gd name="connsiteX0" fmla="*/ 0 w 1916430"/>
              <a:gd name="connsiteY0" fmla="*/ 0 h 525876"/>
              <a:gd name="connsiteX1" fmla="*/ 1916430 w 1916430"/>
              <a:gd name="connsiteY1" fmla="*/ 0 h 525876"/>
              <a:gd name="connsiteX2" fmla="*/ 1916430 w 1916430"/>
              <a:gd name="connsiteY2" fmla="*/ 525876 h 525876"/>
              <a:gd name="connsiteX3" fmla="*/ 0 w 1916430"/>
              <a:gd name="connsiteY3" fmla="*/ 525876 h 525876"/>
              <a:gd name="connsiteX4" fmla="*/ 0 w 1916430"/>
              <a:gd name="connsiteY4" fmla="*/ 0 h 525876"/>
              <a:gd name="connsiteX0" fmla="*/ 0 w 2335530"/>
              <a:gd name="connsiteY0" fmla="*/ 0 h 529686"/>
              <a:gd name="connsiteX1" fmla="*/ 2335530 w 2335530"/>
              <a:gd name="connsiteY1" fmla="*/ 3810 h 529686"/>
              <a:gd name="connsiteX2" fmla="*/ 2335530 w 2335530"/>
              <a:gd name="connsiteY2" fmla="*/ 529686 h 529686"/>
              <a:gd name="connsiteX3" fmla="*/ 419100 w 2335530"/>
              <a:gd name="connsiteY3" fmla="*/ 529686 h 529686"/>
              <a:gd name="connsiteX4" fmla="*/ 0 w 2335530"/>
              <a:gd name="connsiteY4" fmla="*/ 0 h 529686"/>
              <a:gd name="connsiteX0" fmla="*/ 0 w 2335530"/>
              <a:gd name="connsiteY0" fmla="*/ 0 h 529686"/>
              <a:gd name="connsiteX1" fmla="*/ 2335530 w 2335530"/>
              <a:gd name="connsiteY1" fmla="*/ 3810 h 529686"/>
              <a:gd name="connsiteX2" fmla="*/ 2335530 w 2335530"/>
              <a:gd name="connsiteY2" fmla="*/ 529686 h 529686"/>
              <a:gd name="connsiteX3" fmla="*/ 419100 w 2335530"/>
              <a:gd name="connsiteY3" fmla="*/ 529686 h 529686"/>
              <a:gd name="connsiteX4" fmla="*/ 0 w 2335530"/>
              <a:gd name="connsiteY4" fmla="*/ 0 h 529686"/>
              <a:gd name="connsiteX0" fmla="*/ 0 w 2423160"/>
              <a:gd name="connsiteY0" fmla="*/ 0 h 525876"/>
              <a:gd name="connsiteX1" fmla="*/ 2423160 w 2423160"/>
              <a:gd name="connsiteY1" fmla="*/ 0 h 525876"/>
              <a:gd name="connsiteX2" fmla="*/ 2423160 w 2423160"/>
              <a:gd name="connsiteY2" fmla="*/ 525876 h 525876"/>
              <a:gd name="connsiteX3" fmla="*/ 506730 w 2423160"/>
              <a:gd name="connsiteY3" fmla="*/ 525876 h 525876"/>
              <a:gd name="connsiteX4" fmla="*/ 0 w 2423160"/>
              <a:gd name="connsiteY4" fmla="*/ 0 h 525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3160" h="525876">
                <a:moveTo>
                  <a:pt x="0" y="0"/>
                </a:moveTo>
                <a:lnTo>
                  <a:pt x="2423160" y="0"/>
                </a:lnTo>
                <a:lnTo>
                  <a:pt x="2423160" y="525876"/>
                </a:lnTo>
                <a:lnTo>
                  <a:pt x="506730" y="525876"/>
                </a:lnTo>
                <a:cubicBezTo>
                  <a:pt x="309880" y="524574"/>
                  <a:pt x="139700" y="176562"/>
                  <a:pt x="0" y="0"/>
                </a:cubicBezTo>
                <a:close/>
              </a:path>
            </a:pathLst>
          </a:custGeom>
          <a:solidFill>
            <a:srgbClr val="002060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67" dirty="0">
                <a:solidFill>
                  <a:schemeClr val="bg1"/>
                </a:solidFill>
                <a:latin typeface="Montserrat Black" panose="020B0604020202020204" pitchFamily="2" charset="0"/>
              </a:rPr>
              <a:t>BACKGROUND OF THE STUDY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55C5C2BC-F7FD-4F95-93E1-96A48C3BD78C}"/>
              </a:ext>
            </a:extLst>
          </p:cNvPr>
          <p:cNvGrpSpPr/>
          <p:nvPr/>
        </p:nvGrpSpPr>
        <p:grpSpPr>
          <a:xfrm>
            <a:off x="165112" y="3208852"/>
            <a:ext cx="985362" cy="982152"/>
            <a:chOff x="981502" y="797817"/>
            <a:chExt cx="1421124" cy="1422788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1D4B13FF-A29C-45A0-9C47-C35B7591DD03}"/>
                </a:ext>
              </a:extLst>
            </p:cNvPr>
            <p:cNvGrpSpPr/>
            <p:nvPr/>
          </p:nvGrpSpPr>
          <p:grpSpPr>
            <a:xfrm>
              <a:off x="1091299" y="882384"/>
              <a:ext cx="1201530" cy="1201530"/>
              <a:chOff x="-396294" y="196445"/>
              <a:chExt cx="1201530" cy="1201530"/>
            </a:xfrm>
          </p:grpSpPr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E7DCA872-473F-4E3F-BE6E-CB6F1E7670EB}"/>
                  </a:ext>
                </a:extLst>
              </p:cNvPr>
              <p:cNvSpPr/>
              <p:nvPr/>
            </p:nvSpPr>
            <p:spPr>
              <a:xfrm>
                <a:off x="-396294" y="196445"/>
                <a:ext cx="1201530" cy="1201530"/>
              </a:xfrm>
              <a:prstGeom prst="ellipse">
                <a:avLst/>
              </a:prstGeom>
              <a:solidFill>
                <a:srgbClr val="002060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4A2F70EE-220E-489D-AB98-8C9DD8BB7FEA}"/>
                  </a:ext>
                </a:extLst>
              </p:cNvPr>
              <p:cNvSpPr txBox="1"/>
              <p:nvPr/>
            </p:nvSpPr>
            <p:spPr>
              <a:xfrm>
                <a:off x="-225471" y="556857"/>
                <a:ext cx="866304" cy="3900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bg1"/>
                    </a:solidFill>
                    <a:latin typeface="Montserrat SemiBold" panose="00000700000000000000" pitchFamily="2" charset="0"/>
                  </a:rPr>
                  <a:t>GOAL</a:t>
                </a:r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559AD243-9C28-4F0D-8FB9-AD7D058A590E}"/>
                </a:ext>
              </a:extLst>
            </p:cNvPr>
            <p:cNvGrpSpPr/>
            <p:nvPr/>
          </p:nvGrpSpPr>
          <p:grpSpPr>
            <a:xfrm>
              <a:off x="981502" y="797817"/>
              <a:ext cx="1421124" cy="1422788"/>
              <a:chOff x="-2945987" y="-3118122"/>
              <a:chExt cx="13177107" cy="13192536"/>
            </a:xfrm>
            <a:solidFill>
              <a:srgbClr val="130F17"/>
            </a:solidFill>
          </p:grpSpPr>
          <p:sp>
            <p:nvSpPr>
              <p:cNvPr id="39" name="Donut 143">
                <a:extLst>
                  <a:ext uri="{FF2B5EF4-FFF2-40B4-BE49-F238E27FC236}">
                    <a16:creationId xmlns:a16="http://schemas.microsoft.com/office/drawing/2014/main" id="{84AEC3A7-2FF7-45AB-B32D-2FCFCB078263}"/>
                  </a:ext>
                </a:extLst>
              </p:cNvPr>
              <p:cNvSpPr/>
              <p:nvPr/>
            </p:nvSpPr>
            <p:spPr>
              <a:xfrm>
                <a:off x="-2765892" y="-2918048"/>
                <a:ext cx="12801630" cy="12801630"/>
              </a:xfrm>
              <a:prstGeom prst="donut">
                <a:avLst>
                  <a:gd name="adj" fmla="val 61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92F0194B-140E-425B-9A8E-56E1E29C988E}"/>
                  </a:ext>
                </a:extLst>
              </p:cNvPr>
              <p:cNvSpPr/>
              <p:nvPr/>
            </p:nvSpPr>
            <p:spPr>
              <a:xfrm>
                <a:off x="9759076" y="3236487"/>
                <a:ext cx="472044" cy="4720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299716E0-65EF-4A9A-9668-10E6DB13BA2F}"/>
                  </a:ext>
                </a:extLst>
              </p:cNvPr>
              <p:cNvSpPr/>
              <p:nvPr/>
            </p:nvSpPr>
            <p:spPr>
              <a:xfrm>
                <a:off x="3394385" y="-3118122"/>
                <a:ext cx="472044" cy="4720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2F2149AA-807A-444F-890E-6DF15C1BFD1F}"/>
                  </a:ext>
                </a:extLst>
              </p:cNvPr>
              <p:cNvSpPr/>
              <p:nvPr/>
            </p:nvSpPr>
            <p:spPr>
              <a:xfrm>
                <a:off x="-2945987" y="3248554"/>
                <a:ext cx="472044" cy="4720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4022FE96-9074-49B2-9B94-CB67FDD1731D}"/>
                  </a:ext>
                </a:extLst>
              </p:cNvPr>
              <p:cNvSpPr/>
              <p:nvPr/>
            </p:nvSpPr>
            <p:spPr>
              <a:xfrm>
                <a:off x="3385023" y="9602370"/>
                <a:ext cx="472044" cy="4720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</p:grp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672CF013-D9D1-4F61-94FD-24EE88B085D3}"/>
              </a:ext>
            </a:extLst>
          </p:cNvPr>
          <p:cNvGrpSpPr/>
          <p:nvPr/>
        </p:nvGrpSpPr>
        <p:grpSpPr>
          <a:xfrm>
            <a:off x="113147" y="1857715"/>
            <a:ext cx="1083632" cy="1080101"/>
            <a:chOff x="981502" y="797817"/>
            <a:chExt cx="1421124" cy="1422788"/>
          </a:xfrm>
        </p:grpSpPr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3EBF3C53-8484-42F3-870B-AF33053EE396}"/>
                </a:ext>
              </a:extLst>
            </p:cNvPr>
            <p:cNvGrpSpPr/>
            <p:nvPr/>
          </p:nvGrpSpPr>
          <p:grpSpPr>
            <a:xfrm>
              <a:off x="1021262" y="882385"/>
              <a:ext cx="1336962" cy="1201530"/>
              <a:chOff x="-466331" y="196446"/>
              <a:chExt cx="1336962" cy="1201530"/>
            </a:xfrm>
          </p:grpSpPr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9320116D-F947-43BF-AAE8-5D08CE54433F}"/>
                  </a:ext>
                </a:extLst>
              </p:cNvPr>
              <p:cNvSpPr/>
              <p:nvPr/>
            </p:nvSpPr>
            <p:spPr>
              <a:xfrm>
                <a:off x="-396295" y="196446"/>
                <a:ext cx="1201530" cy="1201530"/>
              </a:xfrm>
              <a:prstGeom prst="ellipse">
                <a:avLst/>
              </a:prstGeom>
              <a:solidFill>
                <a:srgbClr val="002060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497A5501-E287-42C2-9E22-51A2D8B47E29}"/>
                  </a:ext>
                </a:extLst>
              </p:cNvPr>
              <p:cNvSpPr txBox="1"/>
              <p:nvPr/>
            </p:nvSpPr>
            <p:spPr>
              <a:xfrm>
                <a:off x="-466331" y="403242"/>
                <a:ext cx="1336962" cy="67366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bg1"/>
                    </a:solidFill>
                    <a:latin typeface="Montserrat SemiBold" panose="00000700000000000000" pitchFamily="2" charset="0"/>
                  </a:rPr>
                  <a:t>BACK-</a:t>
                </a:r>
              </a:p>
              <a:p>
                <a:pPr algn="ctr"/>
                <a:r>
                  <a:rPr lang="en-US" sz="1600" dirty="0">
                    <a:solidFill>
                      <a:schemeClr val="bg1"/>
                    </a:solidFill>
                    <a:latin typeface="Montserrat SemiBold" panose="00000700000000000000" pitchFamily="2" charset="0"/>
                  </a:rPr>
                  <a:t>GROUND</a:t>
                </a:r>
              </a:p>
            </p:txBody>
          </p: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D54854BF-D3C4-4012-92EE-FB87FBF2402B}"/>
                </a:ext>
              </a:extLst>
            </p:cNvPr>
            <p:cNvGrpSpPr/>
            <p:nvPr/>
          </p:nvGrpSpPr>
          <p:grpSpPr>
            <a:xfrm>
              <a:off x="981502" y="797817"/>
              <a:ext cx="1421124" cy="1422788"/>
              <a:chOff x="-2945987" y="-3118122"/>
              <a:chExt cx="13177107" cy="13192536"/>
            </a:xfrm>
            <a:solidFill>
              <a:srgbClr val="130F17"/>
            </a:solidFill>
          </p:grpSpPr>
          <p:sp>
            <p:nvSpPr>
              <p:cNvPr id="59" name="Donut 143">
                <a:extLst>
                  <a:ext uri="{FF2B5EF4-FFF2-40B4-BE49-F238E27FC236}">
                    <a16:creationId xmlns:a16="http://schemas.microsoft.com/office/drawing/2014/main" id="{D8AAF2A2-2FB3-4424-945A-D13F27542465}"/>
                  </a:ext>
                </a:extLst>
              </p:cNvPr>
              <p:cNvSpPr/>
              <p:nvPr/>
            </p:nvSpPr>
            <p:spPr>
              <a:xfrm>
                <a:off x="-2765892" y="-2918048"/>
                <a:ext cx="12801630" cy="12801630"/>
              </a:xfrm>
              <a:prstGeom prst="donut">
                <a:avLst>
                  <a:gd name="adj" fmla="val 61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1C3108D2-1653-472F-B4F4-42B07A77A35F}"/>
                  </a:ext>
                </a:extLst>
              </p:cNvPr>
              <p:cNvSpPr/>
              <p:nvPr/>
            </p:nvSpPr>
            <p:spPr>
              <a:xfrm>
                <a:off x="9759076" y="3236487"/>
                <a:ext cx="472044" cy="4720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DD46DF72-BFA8-438A-83EF-F01B9A7DC51F}"/>
                  </a:ext>
                </a:extLst>
              </p:cNvPr>
              <p:cNvSpPr/>
              <p:nvPr/>
            </p:nvSpPr>
            <p:spPr>
              <a:xfrm>
                <a:off x="3394385" y="-3118122"/>
                <a:ext cx="472044" cy="4720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F05D145B-4C99-4465-9B45-25886773B877}"/>
                  </a:ext>
                </a:extLst>
              </p:cNvPr>
              <p:cNvSpPr/>
              <p:nvPr/>
            </p:nvSpPr>
            <p:spPr>
              <a:xfrm>
                <a:off x="-2945987" y="3248554"/>
                <a:ext cx="472044" cy="4720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DCA97376-4D6C-4876-9EB2-957D185EA2B0}"/>
                  </a:ext>
                </a:extLst>
              </p:cNvPr>
              <p:cNvSpPr/>
              <p:nvPr/>
            </p:nvSpPr>
            <p:spPr>
              <a:xfrm>
                <a:off x="3385023" y="9602370"/>
                <a:ext cx="472044" cy="4720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</p:grp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D75316E9-37D2-4C51-B9F3-9273B5CA48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202" b="98039" l="4928" r="89189">
                        <a14:foregroundMark x1="31479" y1="8964" x2="37520" y2="8964"/>
                        <a14:foregroundMark x1="29889" y1="6162" x2="30048" y2="4202"/>
                        <a14:foregroundMark x1="60731" y1="4202" x2="60731" y2="6723"/>
                        <a14:foregroundMark x1="6677" y1="10924" x2="11765" y2="10224"/>
                        <a14:foregroundMark x1="77901" y1="80112" x2="84102" y2="94398"/>
                        <a14:foregroundMark x1="83784" y1="92577" x2="81399" y2="98179"/>
                        <a14:foregroundMark x1="4928" y1="11485" x2="6995" y2="1036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657503" y="1183024"/>
            <a:ext cx="4421350" cy="5018831"/>
          </a:xfrm>
          <a:prstGeom prst="rect">
            <a:avLst/>
          </a:prstGeom>
        </p:spPr>
      </p:pic>
      <p:grpSp>
        <p:nvGrpSpPr>
          <p:cNvPr id="66" name="Group 65">
            <a:extLst>
              <a:ext uri="{FF2B5EF4-FFF2-40B4-BE49-F238E27FC236}">
                <a16:creationId xmlns:a16="http://schemas.microsoft.com/office/drawing/2014/main" id="{0F4BD3F9-CA47-4C53-9AB9-67093C354D3D}"/>
              </a:ext>
            </a:extLst>
          </p:cNvPr>
          <p:cNvGrpSpPr/>
          <p:nvPr/>
        </p:nvGrpSpPr>
        <p:grpSpPr>
          <a:xfrm>
            <a:off x="182059" y="4578998"/>
            <a:ext cx="1068284" cy="1046446"/>
            <a:chOff x="981502" y="797817"/>
            <a:chExt cx="1421124" cy="1422788"/>
          </a:xfrm>
        </p:grpSpPr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4BAD1F9E-41D8-4699-8793-20BD0EE42250}"/>
                </a:ext>
              </a:extLst>
            </p:cNvPr>
            <p:cNvGrpSpPr/>
            <p:nvPr/>
          </p:nvGrpSpPr>
          <p:grpSpPr>
            <a:xfrm>
              <a:off x="1056558" y="882384"/>
              <a:ext cx="1303681" cy="1201530"/>
              <a:chOff x="-431035" y="196445"/>
              <a:chExt cx="1303681" cy="1201530"/>
            </a:xfrm>
          </p:grpSpPr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AF374DFC-CB9D-4E51-912C-E31AB3C71B0B}"/>
                  </a:ext>
                </a:extLst>
              </p:cNvPr>
              <p:cNvSpPr/>
              <p:nvPr/>
            </p:nvSpPr>
            <p:spPr>
              <a:xfrm>
                <a:off x="-396294" y="196445"/>
                <a:ext cx="1201530" cy="1201530"/>
              </a:xfrm>
              <a:prstGeom prst="ellipse">
                <a:avLst/>
              </a:prstGeom>
              <a:solidFill>
                <a:srgbClr val="002060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3500FDF3-985E-423E-9C96-F8803AFA0971}"/>
                  </a:ext>
                </a:extLst>
              </p:cNvPr>
              <p:cNvSpPr txBox="1"/>
              <p:nvPr/>
            </p:nvSpPr>
            <p:spPr>
              <a:xfrm>
                <a:off x="-431035" y="574361"/>
                <a:ext cx="1303681" cy="40713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bg1"/>
                    </a:solidFill>
                    <a:latin typeface="Montserrat SemiBold" panose="00000700000000000000" pitchFamily="2" charset="0"/>
                  </a:rPr>
                  <a:t>K-Means</a:t>
                </a:r>
              </a:p>
            </p:txBody>
          </p:sp>
        </p:grp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C33CE6EF-E70A-48C7-B347-AEA311870BAA}"/>
                </a:ext>
              </a:extLst>
            </p:cNvPr>
            <p:cNvGrpSpPr/>
            <p:nvPr/>
          </p:nvGrpSpPr>
          <p:grpSpPr>
            <a:xfrm>
              <a:off x="981502" y="797817"/>
              <a:ext cx="1421124" cy="1422788"/>
              <a:chOff x="-2945987" y="-3118122"/>
              <a:chExt cx="13177107" cy="13192536"/>
            </a:xfrm>
            <a:solidFill>
              <a:srgbClr val="130F17"/>
            </a:solidFill>
          </p:grpSpPr>
          <p:sp>
            <p:nvSpPr>
              <p:cNvPr id="69" name="Donut 143">
                <a:extLst>
                  <a:ext uri="{FF2B5EF4-FFF2-40B4-BE49-F238E27FC236}">
                    <a16:creationId xmlns:a16="http://schemas.microsoft.com/office/drawing/2014/main" id="{CF769C8D-7227-466D-9890-E3FCA05E367F}"/>
                  </a:ext>
                </a:extLst>
              </p:cNvPr>
              <p:cNvSpPr/>
              <p:nvPr/>
            </p:nvSpPr>
            <p:spPr>
              <a:xfrm>
                <a:off x="-2765892" y="-2918048"/>
                <a:ext cx="12801630" cy="12801630"/>
              </a:xfrm>
              <a:prstGeom prst="donut">
                <a:avLst>
                  <a:gd name="adj" fmla="val 61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D3B5C13B-5570-42DE-B5DA-3DBF55DF348C}"/>
                  </a:ext>
                </a:extLst>
              </p:cNvPr>
              <p:cNvSpPr/>
              <p:nvPr/>
            </p:nvSpPr>
            <p:spPr>
              <a:xfrm>
                <a:off x="9759076" y="3236487"/>
                <a:ext cx="472044" cy="4720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82D4E91C-D5E6-47BA-8CFE-D445C6D7A3DC}"/>
                  </a:ext>
                </a:extLst>
              </p:cNvPr>
              <p:cNvSpPr/>
              <p:nvPr/>
            </p:nvSpPr>
            <p:spPr>
              <a:xfrm>
                <a:off x="3394385" y="-3118122"/>
                <a:ext cx="472044" cy="4720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2706F72A-AD3E-4C2B-96AB-ABE4DEB0DDBD}"/>
                  </a:ext>
                </a:extLst>
              </p:cNvPr>
              <p:cNvSpPr/>
              <p:nvPr/>
            </p:nvSpPr>
            <p:spPr>
              <a:xfrm>
                <a:off x="-2945987" y="3248554"/>
                <a:ext cx="472044" cy="4720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AFC52DD0-15A6-44D3-AF4D-CFE85C63B9A0}"/>
                  </a:ext>
                </a:extLst>
              </p:cNvPr>
              <p:cNvSpPr/>
              <p:nvPr/>
            </p:nvSpPr>
            <p:spPr>
              <a:xfrm>
                <a:off x="3385023" y="9602370"/>
                <a:ext cx="472044" cy="4720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</p:grp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8DA2FDD-535E-4822-A5B7-524FAD4DB0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054" y="1522839"/>
            <a:ext cx="5294975" cy="4348387"/>
          </a:xfrm>
          <a:prstGeom prst="rect">
            <a:avLst/>
          </a:prstGeom>
        </p:spPr>
      </p:pic>
      <p:sp>
        <p:nvSpPr>
          <p:cNvPr id="13" name="Rectangle 19">
            <a:extLst>
              <a:ext uri="{FF2B5EF4-FFF2-40B4-BE49-F238E27FC236}">
                <a16:creationId xmlns:a16="http://schemas.microsoft.com/office/drawing/2014/main" id="{A0A428F4-D464-47A7-8D16-CBB8FC272B39}"/>
              </a:ext>
            </a:extLst>
          </p:cNvPr>
          <p:cNvSpPr/>
          <p:nvPr/>
        </p:nvSpPr>
        <p:spPr>
          <a:xfrm>
            <a:off x="3920456" y="-77645"/>
            <a:ext cx="8271545" cy="1123797"/>
          </a:xfrm>
          <a:custGeom>
            <a:avLst/>
            <a:gdLst>
              <a:gd name="connsiteX0" fmla="*/ 0 w 1916430"/>
              <a:gd name="connsiteY0" fmla="*/ 0 h 525876"/>
              <a:gd name="connsiteX1" fmla="*/ 1916430 w 1916430"/>
              <a:gd name="connsiteY1" fmla="*/ 0 h 525876"/>
              <a:gd name="connsiteX2" fmla="*/ 1916430 w 1916430"/>
              <a:gd name="connsiteY2" fmla="*/ 525876 h 525876"/>
              <a:gd name="connsiteX3" fmla="*/ 0 w 1916430"/>
              <a:gd name="connsiteY3" fmla="*/ 525876 h 525876"/>
              <a:gd name="connsiteX4" fmla="*/ 0 w 1916430"/>
              <a:gd name="connsiteY4" fmla="*/ 0 h 525876"/>
              <a:gd name="connsiteX0" fmla="*/ 0 w 2335530"/>
              <a:gd name="connsiteY0" fmla="*/ 0 h 529686"/>
              <a:gd name="connsiteX1" fmla="*/ 2335530 w 2335530"/>
              <a:gd name="connsiteY1" fmla="*/ 3810 h 529686"/>
              <a:gd name="connsiteX2" fmla="*/ 2335530 w 2335530"/>
              <a:gd name="connsiteY2" fmla="*/ 529686 h 529686"/>
              <a:gd name="connsiteX3" fmla="*/ 419100 w 2335530"/>
              <a:gd name="connsiteY3" fmla="*/ 529686 h 529686"/>
              <a:gd name="connsiteX4" fmla="*/ 0 w 2335530"/>
              <a:gd name="connsiteY4" fmla="*/ 0 h 529686"/>
              <a:gd name="connsiteX0" fmla="*/ 0 w 2335530"/>
              <a:gd name="connsiteY0" fmla="*/ 0 h 529686"/>
              <a:gd name="connsiteX1" fmla="*/ 2335530 w 2335530"/>
              <a:gd name="connsiteY1" fmla="*/ 3810 h 529686"/>
              <a:gd name="connsiteX2" fmla="*/ 2335530 w 2335530"/>
              <a:gd name="connsiteY2" fmla="*/ 529686 h 529686"/>
              <a:gd name="connsiteX3" fmla="*/ 419100 w 2335530"/>
              <a:gd name="connsiteY3" fmla="*/ 529686 h 529686"/>
              <a:gd name="connsiteX4" fmla="*/ 0 w 2335530"/>
              <a:gd name="connsiteY4" fmla="*/ 0 h 529686"/>
              <a:gd name="connsiteX0" fmla="*/ 0 w 2423160"/>
              <a:gd name="connsiteY0" fmla="*/ 0 h 525876"/>
              <a:gd name="connsiteX1" fmla="*/ 2423160 w 2423160"/>
              <a:gd name="connsiteY1" fmla="*/ 0 h 525876"/>
              <a:gd name="connsiteX2" fmla="*/ 2423160 w 2423160"/>
              <a:gd name="connsiteY2" fmla="*/ 525876 h 525876"/>
              <a:gd name="connsiteX3" fmla="*/ 506730 w 2423160"/>
              <a:gd name="connsiteY3" fmla="*/ 525876 h 525876"/>
              <a:gd name="connsiteX4" fmla="*/ 0 w 2423160"/>
              <a:gd name="connsiteY4" fmla="*/ 0 h 525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3160" h="525876">
                <a:moveTo>
                  <a:pt x="0" y="0"/>
                </a:moveTo>
                <a:lnTo>
                  <a:pt x="2423160" y="0"/>
                </a:lnTo>
                <a:lnTo>
                  <a:pt x="2423160" y="525876"/>
                </a:lnTo>
                <a:lnTo>
                  <a:pt x="506730" y="525876"/>
                </a:lnTo>
                <a:cubicBezTo>
                  <a:pt x="309880" y="524574"/>
                  <a:pt x="139700" y="176562"/>
                  <a:pt x="0" y="0"/>
                </a:cubicBezTo>
                <a:close/>
              </a:path>
            </a:pathLst>
          </a:custGeom>
          <a:solidFill>
            <a:srgbClr val="002060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67" dirty="0">
                <a:solidFill>
                  <a:schemeClr val="bg1"/>
                </a:solidFill>
                <a:latin typeface="Montserrat Black" panose="020B0604020202020204" pitchFamily="2" charset="0"/>
              </a:rPr>
              <a:t>Output ( Visualizing Clusters)</a:t>
            </a:r>
          </a:p>
        </p:txBody>
      </p:sp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C5066CAE-521D-4114-AD8D-E2F7A483B48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07381505"/>
              </p:ext>
            </p:extLst>
          </p:nvPr>
        </p:nvGraphicFramePr>
        <p:xfrm>
          <a:off x="5918718" y="1887603"/>
          <a:ext cx="5486400" cy="338137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7137405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9">
            <a:extLst>
              <a:ext uri="{FF2B5EF4-FFF2-40B4-BE49-F238E27FC236}">
                <a16:creationId xmlns:a16="http://schemas.microsoft.com/office/drawing/2014/main" id="{A0A428F4-D464-47A7-8D16-CBB8FC272B39}"/>
              </a:ext>
            </a:extLst>
          </p:cNvPr>
          <p:cNvSpPr/>
          <p:nvPr/>
        </p:nvSpPr>
        <p:spPr>
          <a:xfrm>
            <a:off x="3920456" y="-77645"/>
            <a:ext cx="8271545" cy="1123797"/>
          </a:xfrm>
          <a:custGeom>
            <a:avLst/>
            <a:gdLst>
              <a:gd name="connsiteX0" fmla="*/ 0 w 1916430"/>
              <a:gd name="connsiteY0" fmla="*/ 0 h 525876"/>
              <a:gd name="connsiteX1" fmla="*/ 1916430 w 1916430"/>
              <a:gd name="connsiteY1" fmla="*/ 0 h 525876"/>
              <a:gd name="connsiteX2" fmla="*/ 1916430 w 1916430"/>
              <a:gd name="connsiteY2" fmla="*/ 525876 h 525876"/>
              <a:gd name="connsiteX3" fmla="*/ 0 w 1916430"/>
              <a:gd name="connsiteY3" fmla="*/ 525876 h 525876"/>
              <a:gd name="connsiteX4" fmla="*/ 0 w 1916430"/>
              <a:gd name="connsiteY4" fmla="*/ 0 h 525876"/>
              <a:gd name="connsiteX0" fmla="*/ 0 w 2335530"/>
              <a:gd name="connsiteY0" fmla="*/ 0 h 529686"/>
              <a:gd name="connsiteX1" fmla="*/ 2335530 w 2335530"/>
              <a:gd name="connsiteY1" fmla="*/ 3810 h 529686"/>
              <a:gd name="connsiteX2" fmla="*/ 2335530 w 2335530"/>
              <a:gd name="connsiteY2" fmla="*/ 529686 h 529686"/>
              <a:gd name="connsiteX3" fmla="*/ 419100 w 2335530"/>
              <a:gd name="connsiteY3" fmla="*/ 529686 h 529686"/>
              <a:gd name="connsiteX4" fmla="*/ 0 w 2335530"/>
              <a:gd name="connsiteY4" fmla="*/ 0 h 529686"/>
              <a:gd name="connsiteX0" fmla="*/ 0 w 2335530"/>
              <a:gd name="connsiteY0" fmla="*/ 0 h 529686"/>
              <a:gd name="connsiteX1" fmla="*/ 2335530 w 2335530"/>
              <a:gd name="connsiteY1" fmla="*/ 3810 h 529686"/>
              <a:gd name="connsiteX2" fmla="*/ 2335530 w 2335530"/>
              <a:gd name="connsiteY2" fmla="*/ 529686 h 529686"/>
              <a:gd name="connsiteX3" fmla="*/ 419100 w 2335530"/>
              <a:gd name="connsiteY3" fmla="*/ 529686 h 529686"/>
              <a:gd name="connsiteX4" fmla="*/ 0 w 2335530"/>
              <a:gd name="connsiteY4" fmla="*/ 0 h 529686"/>
              <a:gd name="connsiteX0" fmla="*/ 0 w 2423160"/>
              <a:gd name="connsiteY0" fmla="*/ 0 h 525876"/>
              <a:gd name="connsiteX1" fmla="*/ 2423160 w 2423160"/>
              <a:gd name="connsiteY1" fmla="*/ 0 h 525876"/>
              <a:gd name="connsiteX2" fmla="*/ 2423160 w 2423160"/>
              <a:gd name="connsiteY2" fmla="*/ 525876 h 525876"/>
              <a:gd name="connsiteX3" fmla="*/ 506730 w 2423160"/>
              <a:gd name="connsiteY3" fmla="*/ 525876 h 525876"/>
              <a:gd name="connsiteX4" fmla="*/ 0 w 2423160"/>
              <a:gd name="connsiteY4" fmla="*/ 0 h 525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3160" h="525876">
                <a:moveTo>
                  <a:pt x="0" y="0"/>
                </a:moveTo>
                <a:lnTo>
                  <a:pt x="2423160" y="0"/>
                </a:lnTo>
                <a:lnTo>
                  <a:pt x="2423160" y="525876"/>
                </a:lnTo>
                <a:lnTo>
                  <a:pt x="506730" y="525876"/>
                </a:lnTo>
                <a:cubicBezTo>
                  <a:pt x="309880" y="524574"/>
                  <a:pt x="139700" y="176562"/>
                  <a:pt x="0" y="0"/>
                </a:cubicBezTo>
                <a:close/>
              </a:path>
            </a:pathLst>
          </a:custGeom>
          <a:solidFill>
            <a:srgbClr val="002060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67" dirty="0">
                <a:solidFill>
                  <a:schemeClr val="bg1"/>
                </a:solidFill>
                <a:latin typeface="Montserrat Black" panose="020B0604020202020204" pitchFamily="2" charset="0"/>
              </a:rPr>
              <a:t>Output (Cluster_2)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44C5EE2-785F-4A43-8A71-791E0D21FF15}"/>
              </a:ext>
            </a:extLst>
          </p:cNvPr>
          <p:cNvGrpSpPr/>
          <p:nvPr/>
        </p:nvGrpSpPr>
        <p:grpSpPr>
          <a:xfrm>
            <a:off x="144773" y="90051"/>
            <a:ext cx="1651420" cy="1356194"/>
            <a:chOff x="154104" y="216554"/>
            <a:chExt cx="2635750" cy="2164554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8DA2FDD-535E-4822-A5B7-524FAD4DB0C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4104" y="216554"/>
              <a:ext cx="2635750" cy="2164554"/>
            </a:xfrm>
            <a:prstGeom prst="rect">
              <a:avLst/>
            </a:prstGeom>
          </p:spPr>
        </p:pic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3F48AF9A-B33C-4518-98D5-5B32D6B7DC17}"/>
                </a:ext>
              </a:extLst>
            </p:cNvPr>
            <p:cNvSpPr/>
            <p:nvPr/>
          </p:nvSpPr>
          <p:spPr>
            <a:xfrm>
              <a:off x="1948528" y="631115"/>
              <a:ext cx="419878" cy="429208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36B27667-FAAF-47AE-8CF1-98FC534048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8401" y="1649386"/>
            <a:ext cx="5399314" cy="2640969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DF26E024-A32E-47BC-9EB3-EA6D91C0C7FD}"/>
              </a:ext>
            </a:extLst>
          </p:cNvPr>
          <p:cNvSpPr/>
          <p:nvPr/>
        </p:nvSpPr>
        <p:spPr>
          <a:xfrm>
            <a:off x="3761617" y="1257831"/>
            <a:ext cx="6096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2000" dirty="0">
                <a:solidFill>
                  <a:srgbClr val="00B050"/>
                </a:solidFill>
                <a:latin typeface="Montserrat Black" panose="020B0604020202020204" pitchFamily="2" charset="0"/>
              </a:rPr>
              <a:t>Cluster_2: Census Tracts with High Income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9BE23E2-75D1-42FE-95D9-588BD91E146A}"/>
              </a:ext>
            </a:extLst>
          </p:cNvPr>
          <p:cNvSpPr/>
          <p:nvPr/>
        </p:nvSpPr>
        <p:spPr>
          <a:xfrm>
            <a:off x="440874" y="5491535"/>
            <a:ext cx="2992792" cy="32316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dirty="0">
                <a:solidFill>
                  <a:schemeClr val="bg1"/>
                </a:solidFill>
                <a:latin typeface="Montserrat Medium" panose="00000600000000000000" pitchFamily="2" charset="0"/>
                <a:cs typeface="Times New Roman" panose="02020603050405020304" pitchFamily="18" charset="0"/>
              </a:rPr>
              <a:t>HIGH NUMBER OF PICK-UPS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35CFAB4-3781-43D8-A4FE-4C2AA4B73901}"/>
              </a:ext>
            </a:extLst>
          </p:cNvPr>
          <p:cNvSpPr/>
          <p:nvPr/>
        </p:nvSpPr>
        <p:spPr>
          <a:xfrm>
            <a:off x="8121504" y="4816843"/>
            <a:ext cx="3139427" cy="496383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dirty="0">
                <a:solidFill>
                  <a:schemeClr val="bg1"/>
                </a:solidFill>
                <a:latin typeface="Montserrat Medium" panose="00000600000000000000" pitchFamily="2" charset="0"/>
                <a:cs typeface="Times New Roman" panose="02020603050405020304" pitchFamily="18" charset="0"/>
              </a:rPr>
              <a:t>HIGH POPULATION DENSITY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2ED3CBD-59CE-49FC-8CC0-6B8245952F94}"/>
              </a:ext>
            </a:extLst>
          </p:cNvPr>
          <p:cNvSpPr/>
          <p:nvPr/>
        </p:nvSpPr>
        <p:spPr>
          <a:xfrm>
            <a:off x="8182316" y="5383617"/>
            <a:ext cx="3078616" cy="490027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dirty="0">
                <a:solidFill>
                  <a:schemeClr val="bg1"/>
                </a:solidFill>
                <a:latin typeface="Montserrat Medium" panose="00000600000000000000" pitchFamily="2" charset="0"/>
                <a:cs typeface="Times New Roman" panose="02020603050405020304" pitchFamily="18" charset="0"/>
              </a:rPr>
              <a:t>HIGH LAND-USE DIVERSITY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2ADC97B-8816-42A9-92B8-C24DDED91287}"/>
              </a:ext>
            </a:extLst>
          </p:cNvPr>
          <p:cNvSpPr/>
          <p:nvPr/>
        </p:nvSpPr>
        <p:spPr>
          <a:xfrm>
            <a:off x="8182316" y="6046643"/>
            <a:ext cx="3078617" cy="484422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dirty="0">
                <a:solidFill>
                  <a:schemeClr val="bg1"/>
                </a:solidFill>
                <a:latin typeface="Montserrat Medium" panose="00000600000000000000" pitchFamily="2" charset="0"/>
                <a:cs typeface="Times New Roman" panose="02020603050405020304" pitchFamily="18" charset="0"/>
              </a:rPr>
              <a:t>HIGH EMPLOYMENT DIVERSITY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ACEFBFE2-6B88-4689-9962-30D9FC1CC646}"/>
              </a:ext>
            </a:extLst>
          </p:cNvPr>
          <p:cNvSpPr/>
          <p:nvPr/>
        </p:nvSpPr>
        <p:spPr>
          <a:xfrm>
            <a:off x="7995579" y="3113235"/>
            <a:ext cx="121298" cy="15821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1355EEF4-4710-47A6-8A68-BE0BE531F08E}"/>
              </a:ext>
            </a:extLst>
          </p:cNvPr>
          <p:cNvSpPr/>
          <p:nvPr/>
        </p:nvSpPr>
        <p:spPr>
          <a:xfrm>
            <a:off x="6415575" y="2262217"/>
            <a:ext cx="121298" cy="15821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CF507882-5AB9-4449-93DC-2C4FE3F58942}"/>
              </a:ext>
            </a:extLst>
          </p:cNvPr>
          <p:cNvSpPr/>
          <p:nvPr/>
        </p:nvSpPr>
        <p:spPr>
          <a:xfrm>
            <a:off x="6950196" y="3010598"/>
            <a:ext cx="121298" cy="15821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10002D23-8E47-4B51-BBA9-AEBFBD6A9524}"/>
              </a:ext>
            </a:extLst>
          </p:cNvPr>
          <p:cNvSpPr/>
          <p:nvPr/>
        </p:nvSpPr>
        <p:spPr>
          <a:xfrm>
            <a:off x="8555416" y="1987337"/>
            <a:ext cx="121298" cy="15821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D94FE2D9-718F-470B-98F0-13EC4574D580}"/>
              </a:ext>
            </a:extLst>
          </p:cNvPr>
          <p:cNvSpPr/>
          <p:nvPr/>
        </p:nvSpPr>
        <p:spPr>
          <a:xfrm>
            <a:off x="9085306" y="3271449"/>
            <a:ext cx="121298" cy="15821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4B014DBE-69DE-484F-8D8C-02054F3F2AAD}"/>
              </a:ext>
            </a:extLst>
          </p:cNvPr>
          <p:cNvSpPr/>
          <p:nvPr/>
        </p:nvSpPr>
        <p:spPr>
          <a:xfrm>
            <a:off x="9572700" y="2616373"/>
            <a:ext cx="121298" cy="15821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A210CE61-68EA-4B39-A6D2-7314FE4ED1D2}"/>
              </a:ext>
            </a:extLst>
          </p:cNvPr>
          <p:cNvSpPr/>
          <p:nvPr/>
        </p:nvSpPr>
        <p:spPr>
          <a:xfrm>
            <a:off x="10622221" y="3722914"/>
            <a:ext cx="121298" cy="15821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BA7CBA92-8119-4215-A92F-2FB4055957A4}"/>
              </a:ext>
            </a:extLst>
          </p:cNvPr>
          <p:cNvSpPr/>
          <p:nvPr/>
        </p:nvSpPr>
        <p:spPr>
          <a:xfrm>
            <a:off x="11139633" y="3801971"/>
            <a:ext cx="121298" cy="15821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1FA9426B-81B1-437E-AEF6-376F3DDAF13B}"/>
              </a:ext>
            </a:extLst>
          </p:cNvPr>
          <p:cNvGrpSpPr/>
          <p:nvPr/>
        </p:nvGrpSpPr>
        <p:grpSpPr>
          <a:xfrm>
            <a:off x="269171" y="1716675"/>
            <a:ext cx="5979230" cy="2587846"/>
            <a:chOff x="20614" y="3739640"/>
            <a:chExt cx="5979230" cy="2587846"/>
          </a:xfrm>
        </p:grpSpPr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33C985CC-8447-4B36-8DE2-DB2998E039C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7704" y="3795204"/>
              <a:ext cx="5832140" cy="2532282"/>
            </a:xfrm>
            <a:prstGeom prst="rect">
              <a:avLst/>
            </a:prstGeom>
          </p:spPr>
        </p:pic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F7FE8063-EEAA-4894-A2D5-C55CBD9EADC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0614" y="3739640"/>
              <a:ext cx="5809791" cy="2302980"/>
            </a:xfrm>
            <a:prstGeom prst="rect">
              <a:avLst/>
            </a:prstGeom>
          </p:spPr>
        </p:pic>
      </p:grpSp>
      <p:sp>
        <p:nvSpPr>
          <p:cNvPr id="49" name="Rectangle 48">
            <a:extLst>
              <a:ext uri="{FF2B5EF4-FFF2-40B4-BE49-F238E27FC236}">
                <a16:creationId xmlns:a16="http://schemas.microsoft.com/office/drawing/2014/main" id="{92AE163C-FEFC-48DB-81E8-9EAEE8C4CF68}"/>
              </a:ext>
            </a:extLst>
          </p:cNvPr>
          <p:cNvSpPr/>
          <p:nvPr/>
        </p:nvSpPr>
        <p:spPr>
          <a:xfrm>
            <a:off x="4364469" y="5643966"/>
            <a:ext cx="2992792" cy="32316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dirty="0">
                <a:solidFill>
                  <a:schemeClr val="bg1"/>
                </a:solidFill>
                <a:latin typeface="Montserrat Medium" panose="00000600000000000000" pitchFamily="2" charset="0"/>
                <a:cs typeface="Times New Roman" panose="02020603050405020304" pitchFamily="18" charset="0"/>
              </a:rPr>
              <a:t>HIGH MEDIAN INCOME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302B2AE2-18C7-4AD8-9FD5-8EFDADFEB887}"/>
              </a:ext>
            </a:extLst>
          </p:cNvPr>
          <p:cNvSpPr/>
          <p:nvPr/>
        </p:nvSpPr>
        <p:spPr>
          <a:xfrm>
            <a:off x="440874" y="6046642"/>
            <a:ext cx="2992792" cy="484423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dirty="0">
                <a:solidFill>
                  <a:schemeClr val="bg1"/>
                </a:solidFill>
                <a:latin typeface="Montserrat Medium" panose="00000600000000000000" pitchFamily="2" charset="0"/>
                <a:cs typeface="Times New Roman" panose="02020603050405020304" pitchFamily="18" charset="0"/>
              </a:rPr>
              <a:t>SHORT TRIP DISTANCE AND DURATION 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E17CB66-859B-4464-9B34-15171BB096FA}"/>
              </a:ext>
            </a:extLst>
          </p:cNvPr>
          <p:cNvSpPr txBox="1"/>
          <p:nvPr/>
        </p:nvSpPr>
        <p:spPr>
          <a:xfrm>
            <a:off x="472344" y="5045331"/>
            <a:ext cx="2744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Trip Characteristics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FEB2A08-CC6F-4062-B97D-D5E029F39FC5}"/>
              </a:ext>
            </a:extLst>
          </p:cNvPr>
          <p:cNvSpPr txBox="1"/>
          <p:nvPr/>
        </p:nvSpPr>
        <p:spPr>
          <a:xfrm>
            <a:off x="4299705" y="5112963"/>
            <a:ext cx="3258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Socio-Economic Characteristics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30B6A61-C826-4AE9-A4FD-F4A33073BDE5}"/>
              </a:ext>
            </a:extLst>
          </p:cNvPr>
          <p:cNvSpPr txBox="1"/>
          <p:nvPr/>
        </p:nvSpPr>
        <p:spPr>
          <a:xfrm>
            <a:off x="7995579" y="4481841"/>
            <a:ext cx="3724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Built-Environment Characteristics</a:t>
            </a:r>
          </a:p>
        </p:txBody>
      </p:sp>
    </p:spTree>
    <p:extLst>
      <p:ext uri="{BB962C8B-B14F-4D97-AF65-F5344CB8AC3E}">
        <p14:creationId xmlns:p14="http://schemas.microsoft.com/office/powerpoint/2010/main" val="29959199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9">
            <a:extLst>
              <a:ext uri="{FF2B5EF4-FFF2-40B4-BE49-F238E27FC236}">
                <a16:creationId xmlns:a16="http://schemas.microsoft.com/office/drawing/2014/main" id="{A0A428F4-D464-47A7-8D16-CBB8FC272B39}"/>
              </a:ext>
            </a:extLst>
          </p:cNvPr>
          <p:cNvSpPr/>
          <p:nvPr/>
        </p:nvSpPr>
        <p:spPr>
          <a:xfrm>
            <a:off x="3920456" y="-77645"/>
            <a:ext cx="8271545" cy="1123797"/>
          </a:xfrm>
          <a:custGeom>
            <a:avLst/>
            <a:gdLst>
              <a:gd name="connsiteX0" fmla="*/ 0 w 1916430"/>
              <a:gd name="connsiteY0" fmla="*/ 0 h 525876"/>
              <a:gd name="connsiteX1" fmla="*/ 1916430 w 1916430"/>
              <a:gd name="connsiteY1" fmla="*/ 0 h 525876"/>
              <a:gd name="connsiteX2" fmla="*/ 1916430 w 1916430"/>
              <a:gd name="connsiteY2" fmla="*/ 525876 h 525876"/>
              <a:gd name="connsiteX3" fmla="*/ 0 w 1916430"/>
              <a:gd name="connsiteY3" fmla="*/ 525876 h 525876"/>
              <a:gd name="connsiteX4" fmla="*/ 0 w 1916430"/>
              <a:gd name="connsiteY4" fmla="*/ 0 h 525876"/>
              <a:gd name="connsiteX0" fmla="*/ 0 w 2335530"/>
              <a:gd name="connsiteY0" fmla="*/ 0 h 529686"/>
              <a:gd name="connsiteX1" fmla="*/ 2335530 w 2335530"/>
              <a:gd name="connsiteY1" fmla="*/ 3810 h 529686"/>
              <a:gd name="connsiteX2" fmla="*/ 2335530 w 2335530"/>
              <a:gd name="connsiteY2" fmla="*/ 529686 h 529686"/>
              <a:gd name="connsiteX3" fmla="*/ 419100 w 2335530"/>
              <a:gd name="connsiteY3" fmla="*/ 529686 h 529686"/>
              <a:gd name="connsiteX4" fmla="*/ 0 w 2335530"/>
              <a:gd name="connsiteY4" fmla="*/ 0 h 529686"/>
              <a:gd name="connsiteX0" fmla="*/ 0 w 2335530"/>
              <a:gd name="connsiteY0" fmla="*/ 0 h 529686"/>
              <a:gd name="connsiteX1" fmla="*/ 2335530 w 2335530"/>
              <a:gd name="connsiteY1" fmla="*/ 3810 h 529686"/>
              <a:gd name="connsiteX2" fmla="*/ 2335530 w 2335530"/>
              <a:gd name="connsiteY2" fmla="*/ 529686 h 529686"/>
              <a:gd name="connsiteX3" fmla="*/ 419100 w 2335530"/>
              <a:gd name="connsiteY3" fmla="*/ 529686 h 529686"/>
              <a:gd name="connsiteX4" fmla="*/ 0 w 2335530"/>
              <a:gd name="connsiteY4" fmla="*/ 0 h 529686"/>
              <a:gd name="connsiteX0" fmla="*/ 0 w 2423160"/>
              <a:gd name="connsiteY0" fmla="*/ 0 h 525876"/>
              <a:gd name="connsiteX1" fmla="*/ 2423160 w 2423160"/>
              <a:gd name="connsiteY1" fmla="*/ 0 h 525876"/>
              <a:gd name="connsiteX2" fmla="*/ 2423160 w 2423160"/>
              <a:gd name="connsiteY2" fmla="*/ 525876 h 525876"/>
              <a:gd name="connsiteX3" fmla="*/ 506730 w 2423160"/>
              <a:gd name="connsiteY3" fmla="*/ 525876 h 525876"/>
              <a:gd name="connsiteX4" fmla="*/ 0 w 2423160"/>
              <a:gd name="connsiteY4" fmla="*/ 0 h 525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3160" h="525876">
                <a:moveTo>
                  <a:pt x="0" y="0"/>
                </a:moveTo>
                <a:lnTo>
                  <a:pt x="2423160" y="0"/>
                </a:lnTo>
                <a:lnTo>
                  <a:pt x="2423160" y="525876"/>
                </a:lnTo>
                <a:lnTo>
                  <a:pt x="506730" y="525876"/>
                </a:lnTo>
                <a:cubicBezTo>
                  <a:pt x="309880" y="524574"/>
                  <a:pt x="139700" y="176562"/>
                  <a:pt x="0" y="0"/>
                </a:cubicBezTo>
                <a:close/>
              </a:path>
            </a:pathLst>
          </a:custGeom>
          <a:solidFill>
            <a:srgbClr val="002060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67" dirty="0">
                <a:solidFill>
                  <a:schemeClr val="bg1"/>
                </a:solidFill>
                <a:latin typeface="Montserrat Black" panose="020B0604020202020204" pitchFamily="2" charset="0"/>
              </a:rPr>
              <a:t>Output (Cluster 0)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44C5EE2-785F-4A43-8A71-791E0D21FF15}"/>
              </a:ext>
            </a:extLst>
          </p:cNvPr>
          <p:cNvGrpSpPr/>
          <p:nvPr/>
        </p:nvGrpSpPr>
        <p:grpSpPr>
          <a:xfrm>
            <a:off x="1776804" y="86272"/>
            <a:ext cx="1651420" cy="1356194"/>
            <a:chOff x="2758908" y="210522"/>
            <a:chExt cx="2635750" cy="2164554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8DA2FDD-535E-4822-A5B7-524FAD4DB0C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58908" y="210522"/>
              <a:ext cx="2635750" cy="2164554"/>
            </a:xfrm>
            <a:prstGeom prst="rect">
              <a:avLst/>
            </a:prstGeom>
          </p:spPr>
        </p:pic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3F48AF9A-B33C-4518-98D5-5B32D6B7DC17}"/>
                </a:ext>
              </a:extLst>
            </p:cNvPr>
            <p:cNvSpPr/>
            <p:nvPr/>
          </p:nvSpPr>
          <p:spPr>
            <a:xfrm>
              <a:off x="4020272" y="1066007"/>
              <a:ext cx="419878" cy="429208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36B27667-FAAF-47AE-8CF1-98FC534048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8401" y="1649386"/>
            <a:ext cx="5399314" cy="2640969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B9BE23E2-75D1-42FE-95D9-588BD91E146A}"/>
              </a:ext>
            </a:extLst>
          </p:cNvPr>
          <p:cNvSpPr/>
          <p:nvPr/>
        </p:nvSpPr>
        <p:spPr>
          <a:xfrm>
            <a:off x="432929" y="5087517"/>
            <a:ext cx="3078616" cy="484789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dirty="0">
                <a:solidFill>
                  <a:schemeClr val="bg1"/>
                </a:solidFill>
                <a:latin typeface="Montserrat Medium" panose="00000600000000000000" pitchFamily="2" charset="0"/>
                <a:cs typeface="Times New Roman" panose="02020603050405020304" pitchFamily="18" charset="0"/>
              </a:rPr>
              <a:t>MEDIUM NUMBER OF PICK-UPS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2ED3CBD-59CE-49FC-8CC0-6B8245952F94}"/>
              </a:ext>
            </a:extLst>
          </p:cNvPr>
          <p:cNvSpPr/>
          <p:nvPr/>
        </p:nvSpPr>
        <p:spPr>
          <a:xfrm>
            <a:off x="8182316" y="5294624"/>
            <a:ext cx="3089740" cy="57902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dirty="0">
                <a:solidFill>
                  <a:schemeClr val="bg1"/>
                </a:solidFill>
                <a:latin typeface="Montserrat Medium" panose="00000600000000000000" pitchFamily="2" charset="0"/>
                <a:cs typeface="Times New Roman" panose="02020603050405020304" pitchFamily="18" charset="0"/>
              </a:rPr>
              <a:t>LOW LAND-USE DIVERSITY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1355EEF4-4710-47A6-8A68-BE0BE531F08E}"/>
              </a:ext>
            </a:extLst>
          </p:cNvPr>
          <p:cNvSpPr/>
          <p:nvPr/>
        </p:nvSpPr>
        <p:spPr>
          <a:xfrm>
            <a:off x="6369210" y="3429000"/>
            <a:ext cx="121298" cy="15821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CF507882-5AB9-4449-93DC-2C4FE3F58942}"/>
              </a:ext>
            </a:extLst>
          </p:cNvPr>
          <p:cNvSpPr/>
          <p:nvPr/>
        </p:nvSpPr>
        <p:spPr>
          <a:xfrm>
            <a:off x="7484906" y="3594944"/>
            <a:ext cx="121298" cy="15821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A210CE61-68EA-4B39-A6D2-7314FE4ED1D2}"/>
              </a:ext>
            </a:extLst>
          </p:cNvPr>
          <p:cNvSpPr/>
          <p:nvPr/>
        </p:nvSpPr>
        <p:spPr>
          <a:xfrm>
            <a:off x="10675969" y="3674051"/>
            <a:ext cx="121298" cy="15821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BA7CBA92-8119-4215-A92F-2FB4055957A4}"/>
              </a:ext>
            </a:extLst>
          </p:cNvPr>
          <p:cNvSpPr/>
          <p:nvPr/>
        </p:nvSpPr>
        <p:spPr>
          <a:xfrm>
            <a:off x="11165390" y="3674051"/>
            <a:ext cx="121298" cy="15821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2AE163C-FEFC-48DB-81E8-9EAEE8C4CF68}"/>
              </a:ext>
            </a:extLst>
          </p:cNvPr>
          <p:cNvSpPr/>
          <p:nvPr/>
        </p:nvSpPr>
        <p:spPr>
          <a:xfrm>
            <a:off x="4364468" y="5550478"/>
            <a:ext cx="3120437" cy="416654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dirty="0">
                <a:solidFill>
                  <a:schemeClr val="bg1"/>
                </a:solidFill>
                <a:latin typeface="Montserrat Medium" panose="00000600000000000000" pitchFamily="2" charset="0"/>
                <a:cs typeface="Times New Roman" panose="02020603050405020304" pitchFamily="18" charset="0"/>
              </a:rPr>
              <a:t>LOW MEDIAN INCOME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302B2AE2-18C7-4AD8-9FD5-8EFDADFEB887}"/>
              </a:ext>
            </a:extLst>
          </p:cNvPr>
          <p:cNvSpPr/>
          <p:nvPr/>
        </p:nvSpPr>
        <p:spPr>
          <a:xfrm>
            <a:off x="472344" y="5873644"/>
            <a:ext cx="2992792" cy="484423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dirty="0">
                <a:solidFill>
                  <a:schemeClr val="bg1"/>
                </a:solidFill>
                <a:latin typeface="Montserrat Medium" panose="00000600000000000000" pitchFamily="2" charset="0"/>
                <a:cs typeface="Times New Roman" panose="02020603050405020304" pitchFamily="18" charset="0"/>
              </a:rPr>
              <a:t>LONG TRIP DISTANCE AND DURATION 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E17CB66-859B-4464-9B34-15171BB096FA}"/>
              </a:ext>
            </a:extLst>
          </p:cNvPr>
          <p:cNvSpPr txBox="1"/>
          <p:nvPr/>
        </p:nvSpPr>
        <p:spPr>
          <a:xfrm>
            <a:off x="472344" y="4524076"/>
            <a:ext cx="2744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Trip Characteristics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FEB2A08-CC6F-4062-B97D-D5E029F39FC5}"/>
              </a:ext>
            </a:extLst>
          </p:cNvPr>
          <p:cNvSpPr txBox="1"/>
          <p:nvPr/>
        </p:nvSpPr>
        <p:spPr>
          <a:xfrm>
            <a:off x="4299705" y="5112963"/>
            <a:ext cx="3258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Socio-Economic Characteristics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30B6A61-C826-4AE9-A4FD-F4A33073BDE5}"/>
              </a:ext>
            </a:extLst>
          </p:cNvPr>
          <p:cNvSpPr txBox="1"/>
          <p:nvPr/>
        </p:nvSpPr>
        <p:spPr>
          <a:xfrm>
            <a:off x="7995579" y="4481841"/>
            <a:ext cx="3724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Built-Environment Characteristics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57CF123D-9DED-4652-B96E-DDDD9B3F8EB7}"/>
              </a:ext>
            </a:extLst>
          </p:cNvPr>
          <p:cNvSpPr/>
          <p:nvPr/>
        </p:nvSpPr>
        <p:spPr>
          <a:xfrm>
            <a:off x="9586355" y="3518220"/>
            <a:ext cx="121298" cy="15821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C60CDFC1-9D97-47DF-9C7A-8519B69D9396}"/>
              </a:ext>
            </a:extLst>
          </p:cNvPr>
          <p:cNvSpPr/>
          <p:nvPr/>
        </p:nvSpPr>
        <p:spPr>
          <a:xfrm>
            <a:off x="9053511" y="3466108"/>
            <a:ext cx="121298" cy="15821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2816000-3D84-4E7E-B3BE-79C67B488878}"/>
              </a:ext>
            </a:extLst>
          </p:cNvPr>
          <p:cNvGrpSpPr/>
          <p:nvPr/>
        </p:nvGrpSpPr>
        <p:grpSpPr>
          <a:xfrm>
            <a:off x="544285" y="1679512"/>
            <a:ext cx="5551715" cy="2776381"/>
            <a:chOff x="167704" y="776750"/>
            <a:chExt cx="4694874" cy="2286047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16EB2DEE-AA88-4D9E-9459-FE48925E880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7704" y="776750"/>
              <a:ext cx="4694874" cy="2286047"/>
            </a:xfrm>
            <a:prstGeom prst="rect">
              <a:avLst/>
            </a:prstGeom>
          </p:spPr>
        </p:pic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E15BD353-42A6-4F48-ABE8-1244211D427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67704" y="1046152"/>
              <a:ext cx="4510828" cy="1754850"/>
            </a:xfrm>
            <a:prstGeom prst="rect">
              <a:avLst/>
            </a:prstGeom>
          </p:spPr>
        </p:pic>
      </p:grpSp>
      <p:sp>
        <p:nvSpPr>
          <p:cNvPr id="55" name="Rectangle 54">
            <a:extLst>
              <a:ext uri="{FF2B5EF4-FFF2-40B4-BE49-F238E27FC236}">
                <a16:creationId xmlns:a16="http://schemas.microsoft.com/office/drawing/2014/main" id="{B362F285-F46D-4994-95B4-8C5EC8ACEE0B}"/>
              </a:ext>
            </a:extLst>
          </p:cNvPr>
          <p:cNvSpPr/>
          <p:nvPr/>
        </p:nvSpPr>
        <p:spPr>
          <a:xfrm>
            <a:off x="2957511" y="1195540"/>
            <a:ext cx="6096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2000" b="1" dirty="0">
                <a:solidFill>
                  <a:srgbClr val="0070C0"/>
                </a:solidFill>
                <a:latin typeface="Montserrat Black" panose="020B0604020202020204" pitchFamily="2" charset="0"/>
              </a:rPr>
              <a:t>Cluster_0: Census Tracts with Middle Income</a:t>
            </a:r>
          </a:p>
        </p:txBody>
      </p:sp>
    </p:spTree>
    <p:extLst>
      <p:ext uri="{BB962C8B-B14F-4D97-AF65-F5344CB8AC3E}">
        <p14:creationId xmlns:p14="http://schemas.microsoft.com/office/powerpoint/2010/main" val="25168794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9">
            <a:extLst>
              <a:ext uri="{FF2B5EF4-FFF2-40B4-BE49-F238E27FC236}">
                <a16:creationId xmlns:a16="http://schemas.microsoft.com/office/drawing/2014/main" id="{A0A428F4-D464-47A7-8D16-CBB8FC272B39}"/>
              </a:ext>
            </a:extLst>
          </p:cNvPr>
          <p:cNvSpPr/>
          <p:nvPr/>
        </p:nvSpPr>
        <p:spPr>
          <a:xfrm>
            <a:off x="3920456" y="-77645"/>
            <a:ext cx="8271545" cy="1123797"/>
          </a:xfrm>
          <a:custGeom>
            <a:avLst/>
            <a:gdLst>
              <a:gd name="connsiteX0" fmla="*/ 0 w 1916430"/>
              <a:gd name="connsiteY0" fmla="*/ 0 h 525876"/>
              <a:gd name="connsiteX1" fmla="*/ 1916430 w 1916430"/>
              <a:gd name="connsiteY1" fmla="*/ 0 h 525876"/>
              <a:gd name="connsiteX2" fmla="*/ 1916430 w 1916430"/>
              <a:gd name="connsiteY2" fmla="*/ 525876 h 525876"/>
              <a:gd name="connsiteX3" fmla="*/ 0 w 1916430"/>
              <a:gd name="connsiteY3" fmla="*/ 525876 h 525876"/>
              <a:gd name="connsiteX4" fmla="*/ 0 w 1916430"/>
              <a:gd name="connsiteY4" fmla="*/ 0 h 525876"/>
              <a:gd name="connsiteX0" fmla="*/ 0 w 2335530"/>
              <a:gd name="connsiteY0" fmla="*/ 0 h 529686"/>
              <a:gd name="connsiteX1" fmla="*/ 2335530 w 2335530"/>
              <a:gd name="connsiteY1" fmla="*/ 3810 h 529686"/>
              <a:gd name="connsiteX2" fmla="*/ 2335530 w 2335530"/>
              <a:gd name="connsiteY2" fmla="*/ 529686 h 529686"/>
              <a:gd name="connsiteX3" fmla="*/ 419100 w 2335530"/>
              <a:gd name="connsiteY3" fmla="*/ 529686 h 529686"/>
              <a:gd name="connsiteX4" fmla="*/ 0 w 2335530"/>
              <a:gd name="connsiteY4" fmla="*/ 0 h 529686"/>
              <a:gd name="connsiteX0" fmla="*/ 0 w 2335530"/>
              <a:gd name="connsiteY0" fmla="*/ 0 h 529686"/>
              <a:gd name="connsiteX1" fmla="*/ 2335530 w 2335530"/>
              <a:gd name="connsiteY1" fmla="*/ 3810 h 529686"/>
              <a:gd name="connsiteX2" fmla="*/ 2335530 w 2335530"/>
              <a:gd name="connsiteY2" fmla="*/ 529686 h 529686"/>
              <a:gd name="connsiteX3" fmla="*/ 419100 w 2335530"/>
              <a:gd name="connsiteY3" fmla="*/ 529686 h 529686"/>
              <a:gd name="connsiteX4" fmla="*/ 0 w 2335530"/>
              <a:gd name="connsiteY4" fmla="*/ 0 h 529686"/>
              <a:gd name="connsiteX0" fmla="*/ 0 w 2423160"/>
              <a:gd name="connsiteY0" fmla="*/ 0 h 525876"/>
              <a:gd name="connsiteX1" fmla="*/ 2423160 w 2423160"/>
              <a:gd name="connsiteY1" fmla="*/ 0 h 525876"/>
              <a:gd name="connsiteX2" fmla="*/ 2423160 w 2423160"/>
              <a:gd name="connsiteY2" fmla="*/ 525876 h 525876"/>
              <a:gd name="connsiteX3" fmla="*/ 506730 w 2423160"/>
              <a:gd name="connsiteY3" fmla="*/ 525876 h 525876"/>
              <a:gd name="connsiteX4" fmla="*/ 0 w 2423160"/>
              <a:gd name="connsiteY4" fmla="*/ 0 h 525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3160" h="525876">
                <a:moveTo>
                  <a:pt x="0" y="0"/>
                </a:moveTo>
                <a:lnTo>
                  <a:pt x="2423160" y="0"/>
                </a:lnTo>
                <a:lnTo>
                  <a:pt x="2423160" y="525876"/>
                </a:lnTo>
                <a:lnTo>
                  <a:pt x="506730" y="525876"/>
                </a:lnTo>
                <a:cubicBezTo>
                  <a:pt x="309880" y="524574"/>
                  <a:pt x="139700" y="176562"/>
                  <a:pt x="0" y="0"/>
                </a:cubicBezTo>
                <a:close/>
              </a:path>
            </a:pathLst>
          </a:custGeom>
          <a:solidFill>
            <a:srgbClr val="002060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67" dirty="0">
                <a:solidFill>
                  <a:schemeClr val="bg1"/>
                </a:solidFill>
                <a:latin typeface="Montserrat Black" panose="020B0604020202020204" pitchFamily="2" charset="0"/>
              </a:rPr>
              <a:t>Output (Cluster 1)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44C5EE2-785F-4A43-8A71-791E0D21FF15}"/>
              </a:ext>
            </a:extLst>
          </p:cNvPr>
          <p:cNvGrpSpPr/>
          <p:nvPr/>
        </p:nvGrpSpPr>
        <p:grpSpPr>
          <a:xfrm>
            <a:off x="432929" y="62144"/>
            <a:ext cx="1651420" cy="1356194"/>
            <a:chOff x="2758908" y="210522"/>
            <a:chExt cx="2635750" cy="2164554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8DA2FDD-535E-4822-A5B7-524FAD4DB0C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58908" y="210522"/>
              <a:ext cx="2635750" cy="2164554"/>
            </a:xfrm>
            <a:prstGeom prst="rect">
              <a:avLst/>
            </a:prstGeom>
          </p:spPr>
        </p:pic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3F48AF9A-B33C-4518-98D5-5B32D6B7DC17}"/>
                </a:ext>
              </a:extLst>
            </p:cNvPr>
            <p:cNvSpPr/>
            <p:nvPr/>
          </p:nvSpPr>
          <p:spPr>
            <a:xfrm>
              <a:off x="3656905" y="909255"/>
              <a:ext cx="466139" cy="557266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36B27667-FAAF-47AE-8CF1-98FC534048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8401" y="1649386"/>
            <a:ext cx="5399314" cy="2640969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B9BE23E2-75D1-42FE-95D9-588BD91E146A}"/>
              </a:ext>
            </a:extLst>
          </p:cNvPr>
          <p:cNvSpPr/>
          <p:nvPr/>
        </p:nvSpPr>
        <p:spPr>
          <a:xfrm>
            <a:off x="432929" y="5087517"/>
            <a:ext cx="3078616" cy="484789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dirty="0">
                <a:solidFill>
                  <a:schemeClr val="bg1"/>
                </a:solidFill>
                <a:latin typeface="Montserrat Medium" panose="00000600000000000000" pitchFamily="2" charset="0"/>
                <a:cs typeface="Times New Roman" panose="02020603050405020304" pitchFamily="18" charset="0"/>
              </a:rPr>
              <a:t>LOW NUMBER OF PICK-UPS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2ED3CBD-59CE-49FC-8CC0-6B8245952F94}"/>
              </a:ext>
            </a:extLst>
          </p:cNvPr>
          <p:cNvSpPr/>
          <p:nvPr/>
        </p:nvSpPr>
        <p:spPr>
          <a:xfrm>
            <a:off x="8147217" y="5810863"/>
            <a:ext cx="3078616" cy="62351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dirty="0">
                <a:solidFill>
                  <a:schemeClr val="bg1"/>
                </a:solidFill>
                <a:latin typeface="Montserrat Medium" panose="00000600000000000000" pitchFamily="2" charset="0"/>
                <a:cs typeface="Times New Roman" panose="02020603050405020304" pitchFamily="18" charset="0"/>
              </a:rPr>
              <a:t>LOW LAND-USE DIVERSITY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1355EEF4-4710-47A6-8A68-BE0BE531F08E}"/>
              </a:ext>
            </a:extLst>
          </p:cNvPr>
          <p:cNvSpPr/>
          <p:nvPr/>
        </p:nvSpPr>
        <p:spPr>
          <a:xfrm>
            <a:off x="6368265" y="3537460"/>
            <a:ext cx="121298" cy="15821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CF507882-5AB9-4449-93DC-2C4FE3F58942}"/>
              </a:ext>
            </a:extLst>
          </p:cNvPr>
          <p:cNvSpPr/>
          <p:nvPr/>
        </p:nvSpPr>
        <p:spPr>
          <a:xfrm>
            <a:off x="6963131" y="3597327"/>
            <a:ext cx="121298" cy="15821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A210CE61-68EA-4B39-A6D2-7314FE4ED1D2}"/>
              </a:ext>
            </a:extLst>
          </p:cNvPr>
          <p:cNvSpPr/>
          <p:nvPr/>
        </p:nvSpPr>
        <p:spPr>
          <a:xfrm>
            <a:off x="9616071" y="3515837"/>
            <a:ext cx="121298" cy="15821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BA7CBA92-8119-4215-A92F-2FB4055957A4}"/>
              </a:ext>
            </a:extLst>
          </p:cNvPr>
          <p:cNvSpPr/>
          <p:nvPr/>
        </p:nvSpPr>
        <p:spPr>
          <a:xfrm>
            <a:off x="10658589" y="3383709"/>
            <a:ext cx="121298" cy="15821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2AE163C-FEFC-48DB-81E8-9EAEE8C4CF68}"/>
              </a:ext>
            </a:extLst>
          </p:cNvPr>
          <p:cNvSpPr/>
          <p:nvPr/>
        </p:nvSpPr>
        <p:spPr>
          <a:xfrm>
            <a:off x="4350995" y="5816351"/>
            <a:ext cx="3120437" cy="416654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dirty="0">
                <a:solidFill>
                  <a:schemeClr val="bg1"/>
                </a:solidFill>
                <a:latin typeface="Montserrat Medium" panose="00000600000000000000" pitchFamily="2" charset="0"/>
                <a:cs typeface="Times New Roman" panose="02020603050405020304" pitchFamily="18" charset="0"/>
              </a:rPr>
              <a:t>LOW MEDIAN INCOME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302B2AE2-18C7-4AD8-9FD5-8EFDADFEB887}"/>
              </a:ext>
            </a:extLst>
          </p:cNvPr>
          <p:cNvSpPr/>
          <p:nvPr/>
        </p:nvSpPr>
        <p:spPr>
          <a:xfrm>
            <a:off x="472344" y="5873644"/>
            <a:ext cx="2992792" cy="484423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dirty="0">
                <a:solidFill>
                  <a:schemeClr val="bg1"/>
                </a:solidFill>
                <a:latin typeface="Montserrat Medium" panose="00000600000000000000" pitchFamily="2" charset="0"/>
                <a:cs typeface="Times New Roman" panose="02020603050405020304" pitchFamily="18" charset="0"/>
              </a:rPr>
              <a:t>LONG TRIP DISTANCE AND DURATION 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E17CB66-859B-4464-9B34-15171BB096FA}"/>
              </a:ext>
            </a:extLst>
          </p:cNvPr>
          <p:cNvSpPr txBox="1"/>
          <p:nvPr/>
        </p:nvSpPr>
        <p:spPr>
          <a:xfrm>
            <a:off x="472344" y="4524076"/>
            <a:ext cx="2744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Trip Characteristics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FEB2A08-CC6F-4062-B97D-D5E029F39FC5}"/>
              </a:ext>
            </a:extLst>
          </p:cNvPr>
          <p:cNvSpPr txBox="1"/>
          <p:nvPr/>
        </p:nvSpPr>
        <p:spPr>
          <a:xfrm>
            <a:off x="4364468" y="4587620"/>
            <a:ext cx="3258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Socio-Economic Characteristics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30B6A61-C826-4AE9-A4FD-F4A33073BDE5}"/>
              </a:ext>
            </a:extLst>
          </p:cNvPr>
          <p:cNvSpPr txBox="1"/>
          <p:nvPr/>
        </p:nvSpPr>
        <p:spPr>
          <a:xfrm>
            <a:off x="8099325" y="4622312"/>
            <a:ext cx="3724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Built-Environment Characteristics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57CF123D-9DED-4652-B96E-DDDD9B3F8EB7}"/>
              </a:ext>
            </a:extLst>
          </p:cNvPr>
          <p:cNvSpPr/>
          <p:nvPr/>
        </p:nvSpPr>
        <p:spPr>
          <a:xfrm>
            <a:off x="7978027" y="3543080"/>
            <a:ext cx="121298" cy="15821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C60CDFC1-9D97-47DF-9C7A-8519B69D9396}"/>
              </a:ext>
            </a:extLst>
          </p:cNvPr>
          <p:cNvSpPr/>
          <p:nvPr/>
        </p:nvSpPr>
        <p:spPr>
          <a:xfrm>
            <a:off x="7471432" y="3383709"/>
            <a:ext cx="121298" cy="15821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81A98E7-7A8E-49CD-9852-42BB05B65989}"/>
              </a:ext>
            </a:extLst>
          </p:cNvPr>
          <p:cNvGrpSpPr/>
          <p:nvPr/>
        </p:nvGrpSpPr>
        <p:grpSpPr>
          <a:xfrm>
            <a:off x="152401" y="1788971"/>
            <a:ext cx="6096000" cy="2666922"/>
            <a:chOff x="6096000" y="1919773"/>
            <a:chExt cx="6096000" cy="2666922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03AA30F4-D486-4A07-B78B-81360D855BC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67548" y="1919773"/>
              <a:ext cx="6024452" cy="2666922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51C8F1A6-67CD-4018-B13C-B9F9D85F5D2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96000" y="2024075"/>
              <a:ext cx="5710703" cy="2191987"/>
            </a:xfrm>
            <a:prstGeom prst="rect">
              <a:avLst/>
            </a:prstGeom>
          </p:spPr>
        </p:pic>
      </p:grpSp>
      <p:sp>
        <p:nvSpPr>
          <p:cNvPr id="27" name="Oval 26">
            <a:extLst>
              <a:ext uri="{FF2B5EF4-FFF2-40B4-BE49-F238E27FC236}">
                <a16:creationId xmlns:a16="http://schemas.microsoft.com/office/drawing/2014/main" id="{EF2CB285-4351-4966-B9FB-BDA13EB4839C}"/>
              </a:ext>
            </a:extLst>
          </p:cNvPr>
          <p:cNvSpPr/>
          <p:nvPr/>
        </p:nvSpPr>
        <p:spPr>
          <a:xfrm>
            <a:off x="11165184" y="3383709"/>
            <a:ext cx="121298" cy="15821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EDB4AD7-4CCD-47EA-9D4C-BB326C43786F}"/>
              </a:ext>
            </a:extLst>
          </p:cNvPr>
          <p:cNvSpPr/>
          <p:nvPr/>
        </p:nvSpPr>
        <p:spPr>
          <a:xfrm>
            <a:off x="4388440" y="5067919"/>
            <a:ext cx="3120437" cy="416654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dirty="0">
                <a:solidFill>
                  <a:schemeClr val="bg1"/>
                </a:solidFill>
                <a:latin typeface="Montserrat Medium" panose="00000600000000000000" pitchFamily="2" charset="0"/>
                <a:cs typeface="Times New Roman" panose="02020603050405020304" pitchFamily="18" charset="0"/>
              </a:rPr>
              <a:t>HIGH MEDIAN AGE 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62483FA-5D1F-40FE-95D1-48FC25ADF0E7}"/>
              </a:ext>
            </a:extLst>
          </p:cNvPr>
          <p:cNvSpPr/>
          <p:nvPr/>
        </p:nvSpPr>
        <p:spPr>
          <a:xfrm>
            <a:off x="8198061" y="5089930"/>
            <a:ext cx="3084178" cy="545647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dirty="0">
                <a:solidFill>
                  <a:schemeClr val="bg1"/>
                </a:solidFill>
                <a:latin typeface="Montserrat Medium" panose="00000600000000000000" pitchFamily="2" charset="0"/>
                <a:cs typeface="Times New Roman" panose="02020603050405020304" pitchFamily="18" charset="0"/>
              </a:rPr>
              <a:t>LOW POPULATION DENSITY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4A97C5E-8F7E-4FDB-86B6-FFDA6B3E7F08}"/>
              </a:ext>
            </a:extLst>
          </p:cNvPr>
          <p:cNvSpPr/>
          <p:nvPr/>
        </p:nvSpPr>
        <p:spPr>
          <a:xfrm>
            <a:off x="2438400" y="1194290"/>
            <a:ext cx="6096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2000" b="1" dirty="0">
                <a:solidFill>
                  <a:srgbClr val="0070C0"/>
                </a:solidFill>
                <a:latin typeface="Montserrat Black" panose="020B0604020202020204" pitchFamily="2" charset="0"/>
              </a:rPr>
              <a:t>Cluster_1: Census Tracts with Low Income</a:t>
            </a:r>
          </a:p>
        </p:txBody>
      </p:sp>
    </p:spTree>
    <p:extLst>
      <p:ext uri="{BB962C8B-B14F-4D97-AF65-F5344CB8AC3E}">
        <p14:creationId xmlns:p14="http://schemas.microsoft.com/office/powerpoint/2010/main" val="12884828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9">
            <a:extLst>
              <a:ext uri="{FF2B5EF4-FFF2-40B4-BE49-F238E27FC236}">
                <a16:creationId xmlns:a16="http://schemas.microsoft.com/office/drawing/2014/main" id="{5C007803-756E-4A78-9EBC-A9F3274130FC}"/>
              </a:ext>
            </a:extLst>
          </p:cNvPr>
          <p:cNvSpPr/>
          <p:nvPr/>
        </p:nvSpPr>
        <p:spPr>
          <a:xfrm>
            <a:off x="3920456" y="-77645"/>
            <a:ext cx="8271545" cy="1123797"/>
          </a:xfrm>
          <a:custGeom>
            <a:avLst/>
            <a:gdLst>
              <a:gd name="connsiteX0" fmla="*/ 0 w 1916430"/>
              <a:gd name="connsiteY0" fmla="*/ 0 h 525876"/>
              <a:gd name="connsiteX1" fmla="*/ 1916430 w 1916430"/>
              <a:gd name="connsiteY1" fmla="*/ 0 h 525876"/>
              <a:gd name="connsiteX2" fmla="*/ 1916430 w 1916430"/>
              <a:gd name="connsiteY2" fmla="*/ 525876 h 525876"/>
              <a:gd name="connsiteX3" fmla="*/ 0 w 1916430"/>
              <a:gd name="connsiteY3" fmla="*/ 525876 h 525876"/>
              <a:gd name="connsiteX4" fmla="*/ 0 w 1916430"/>
              <a:gd name="connsiteY4" fmla="*/ 0 h 525876"/>
              <a:gd name="connsiteX0" fmla="*/ 0 w 2335530"/>
              <a:gd name="connsiteY0" fmla="*/ 0 h 529686"/>
              <a:gd name="connsiteX1" fmla="*/ 2335530 w 2335530"/>
              <a:gd name="connsiteY1" fmla="*/ 3810 h 529686"/>
              <a:gd name="connsiteX2" fmla="*/ 2335530 w 2335530"/>
              <a:gd name="connsiteY2" fmla="*/ 529686 h 529686"/>
              <a:gd name="connsiteX3" fmla="*/ 419100 w 2335530"/>
              <a:gd name="connsiteY3" fmla="*/ 529686 h 529686"/>
              <a:gd name="connsiteX4" fmla="*/ 0 w 2335530"/>
              <a:gd name="connsiteY4" fmla="*/ 0 h 529686"/>
              <a:gd name="connsiteX0" fmla="*/ 0 w 2335530"/>
              <a:gd name="connsiteY0" fmla="*/ 0 h 529686"/>
              <a:gd name="connsiteX1" fmla="*/ 2335530 w 2335530"/>
              <a:gd name="connsiteY1" fmla="*/ 3810 h 529686"/>
              <a:gd name="connsiteX2" fmla="*/ 2335530 w 2335530"/>
              <a:gd name="connsiteY2" fmla="*/ 529686 h 529686"/>
              <a:gd name="connsiteX3" fmla="*/ 419100 w 2335530"/>
              <a:gd name="connsiteY3" fmla="*/ 529686 h 529686"/>
              <a:gd name="connsiteX4" fmla="*/ 0 w 2335530"/>
              <a:gd name="connsiteY4" fmla="*/ 0 h 529686"/>
              <a:gd name="connsiteX0" fmla="*/ 0 w 2423160"/>
              <a:gd name="connsiteY0" fmla="*/ 0 h 525876"/>
              <a:gd name="connsiteX1" fmla="*/ 2423160 w 2423160"/>
              <a:gd name="connsiteY1" fmla="*/ 0 h 525876"/>
              <a:gd name="connsiteX2" fmla="*/ 2423160 w 2423160"/>
              <a:gd name="connsiteY2" fmla="*/ 525876 h 525876"/>
              <a:gd name="connsiteX3" fmla="*/ 506730 w 2423160"/>
              <a:gd name="connsiteY3" fmla="*/ 525876 h 525876"/>
              <a:gd name="connsiteX4" fmla="*/ 0 w 2423160"/>
              <a:gd name="connsiteY4" fmla="*/ 0 h 525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3160" h="525876">
                <a:moveTo>
                  <a:pt x="0" y="0"/>
                </a:moveTo>
                <a:lnTo>
                  <a:pt x="2423160" y="0"/>
                </a:lnTo>
                <a:lnTo>
                  <a:pt x="2423160" y="525876"/>
                </a:lnTo>
                <a:lnTo>
                  <a:pt x="506730" y="525876"/>
                </a:lnTo>
                <a:cubicBezTo>
                  <a:pt x="309880" y="524574"/>
                  <a:pt x="139700" y="176562"/>
                  <a:pt x="0" y="0"/>
                </a:cubicBezTo>
                <a:close/>
              </a:path>
            </a:pathLst>
          </a:custGeom>
          <a:solidFill>
            <a:srgbClr val="002060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67" dirty="0">
                <a:solidFill>
                  <a:schemeClr val="bg1"/>
                </a:solidFill>
                <a:latin typeface="Montserrat Black" panose="020B0604020202020204" pitchFamily="2" charset="0"/>
              </a:rPr>
              <a:t>Output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23ED97C-30EB-4145-84C8-FB6A6184A4FF}"/>
              </a:ext>
            </a:extLst>
          </p:cNvPr>
          <p:cNvGrpSpPr/>
          <p:nvPr/>
        </p:nvGrpSpPr>
        <p:grpSpPr>
          <a:xfrm>
            <a:off x="164520" y="1828372"/>
            <a:ext cx="12027480" cy="1249753"/>
            <a:chOff x="113883" y="2753141"/>
            <a:chExt cx="7805299" cy="811034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AE65F337-6E20-49F8-8064-455C85BA21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3883" y="2753141"/>
              <a:ext cx="6890599" cy="811034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B8B74ACB-F15F-416A-BA70-0E6A2EDD6B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04482" y="2753141"/>
              <a:ext cx="914700" cy="811034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EB3DC069-4738-2D4A-B18A-116C75B78A0C}"/>
              </a:ext>
            </a:extLst>
          </p:cNvPr>
          <p:cNvSpPr txBox="1"/>
          <p:nvPr/>
        </p:nvSpPr>
        <p:spPr>
          <a:xfrm>
            <a:off x="321296" y="3429000"/>
            <a:ext cx="10914927" cy="34163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/>
              <a:t>There are three clusters of census tracts:</a:t>
            </a:r>
          </a:p>
          <a:p>
            <a:endParaRPr lang="en-US" dirty="0"/>
          </a:p>
          <a:p>
            <a:pPr marL="342900" indent="-342900">
              <a:buAutoNum type="arabicPeriod"/>
            </a:pPr>
            <a:r>
              <a:rPr lang="en-US" dirty="0"/>
              <a:t>There is the high-income group consisting of people around aged 34, median income 191k$, living close to transit who around travel 3.86 miles, and where 22% don’t own cars.</a:t>
            </a:r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FontTx/>
              <a:buAutoNum type="arabicPeriod"/>
            </a:pPr>
            <a:r>
              <a:rPr lang="en-US" dirty="0"/>
              <a:t>There is the medium income group consisting of people around aged 37, median income 108k$, living a bit further to transit who around travel 4.7 miles, and where 21% don’t own cars.</a:t>
            </a:r>
          </a:p>
          <a:p>
            <a:pPr marL="342900" indent="-342900">
              <a:buFontTx/>
              <a:buAutoNum type="arabicPeriod"/>
            </a:pPr>
            <a:endParaRPr lang="en-US" dirty="0"/>
          </a:p>
          <a:p>
            <a:pPr marL="342900" indent="-342900">
              <a:buFontTx/>
              <a:buAutoNum type="arabicPeriod"/>
            </a:pPr>
            <a:r>
              <a:rPr lang="en-US" dirty="0"/>
              <a:t>There is the low-income group consisting of people around aged 36, median income 49k$, living close to transit who around travel 5.36 miles, and where 21% don’t own cars.</a:t>
            </a:r>
          </a:p>
          <a:p>
            <a:pPr marL="342900" indent="-342900">
              <a:buFontTx/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04906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 txBox="1">
            <a:spLocks noGrp="1"/>
          </p:cNvSpPr>
          <p:nvPr>
            <p:ph type="sldNum" idx="4294967295"/>
          </p:nvPr>
        </p:nvSpPr>
        <p:spPr>
          <a:xfrm>
            <a:off x="11205845" y="6333135"/>
            <a:ext cx="731600" cy="52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fld id="{00000000-1234-1234-1234-123412341234}" type="slidenum">
              <a:rPr lang="en"/>
              <a:pPr/>
              <a:t>25</a:t>
            </a:fld>
            <a:endParaRPr/>
          </a:p>
        </p:txBody>
      </p:sp>
      <p:sp>
        <p:nvSpPr>
          <p:cNvPr id="5" name="Rectangle 19">
            <a:extLst>
              <a:ext uri="{FF2B5EF4-FFF2-40B4-BE49-F238E27FC236}">
                <a16:creationId xmlns:a16="http://schemas.microsoft.com/office/drawing/2014/main" id="{33E3F129-E997-4EC5-8710-2F41DA6C8209}"/>
              </a:ext>
            </a:extLst>
          </p:cNvPr>
          <p:cNvSpPr/>
          <p:nvPr/>
        </p:nvSpPr>
        <p:spPr>
          <a:xfrm>
            <a:off x="3920456" y="-77645"/>
            <a:ext cx="8271545" cy="1123797"/>
          </a:xfrm>
          <a:custGeom>
            <a:avLst/>
            <a:gdLst>
              <a:gd name="connsiteX0" fmla="*/ 0 w 1916430"/>
              <a:gd name="connsiteY0" fmla="*/ 0 h 525876"/>
              <a:gd name="connsiteX1" fmla="*/ 1916430 w 1916430"/>
              <a:gd name="connsiteY1" fmla="*/ 0 h 525876"/>
              <a:gd name="connsiteX2" fmla="*/ 1916430 w 1916430"/>
              <a:gd name="connsiteY2" fmla="*/ 525876 h 525876"/>
              <a:gd name="connsiteX3" fmla="*/ 0 w 1916430"/>
              <a:gd name="connsiteY3" fmla="*/ 525876 h 525876"/>
              <a:gd name="connsiteX4" fmla="*/ 0 w 1916430"/>
              <a:gd name="connsiteY4" fmla="*/ 0 h 525876"/>
              <a:gd name="connsiteX0" fmla="*/ 0 w 2335530"/>
              <a:gd name="connsiteY0" fmla="*/ 0 h 529686"/>
              <a:gd name="connsiteX1" fmla="*/ 2335530 w 2335530"/>
              <a:gd name="connsiteY1" fmla="*/ 3810 h 529686"/>
              <a:gd name="connsiteX2" fmla="*/ 2335530 w 2335530"/>
              <a:gd name="connsiteY2" fmla="*/ 529686 h 529686"/>
              <a:gd name="connsiteX3" fmla="*/ 419100 w 2335530"/>
              <a:gd name="connsiteY3" fmla="*/ 529686 h 529686"/>
              <a:gd name="connsiteX4" fmla="*/ 0 w 2335530"/>
              <a:gd name="connsiteY4" fmla="*/ 0 h 529686"/>
              <a:gd name="connsiteX0" fmla="*/ 0 w 2335530"/>
              <a:gd name="connsiteY0" fmla="*/ 0 h 529686"/>
              <a:gd name="connsiteX1" fmla="*/ 2335530 w 2335530"/>
              <a:gd name="connsiteY1" fmla="*/ 3810 h 529686"/>
              <a:gd name="connsiteX2" fmla="*/ 2335530 w 2335530"/>
              <a:gd name="connsiteY2" fmla="*/ 529686 h 529686"/>
              <a:gd name="connsiteX3" fmla="*/ 419100 w 2335530"/>
              <a:gd name="connsiteY3" fmla="*/ 529686 h 529686"/>
              <a:gd name="connsiteX4" fmla="*/ 0 w 2335530"/>
              <a:gd name="connsiteY4" fmla="*/ 0 h 529686"/>
              <a:gd name="connsiteX0" fmla="*/ 0 w 2423160"/>
              <a:gd name="connsiteY0" fmla="*/ 0 h 525876"/>
              <a:gd name="connsiteX1" fmla="*/ 2423160 w 2423160"/>
              <a:gd name="connsiteY1" fmla="*/ 0 h 525876"/>
              <a:gd name="connsiteX2" fmla="*/ 2423160 w 2423160"/>
              <a:gd name="connsiteY2" fmla="*/ 525876 h 525876"/>
              <a:gd name="connsiteX3" fmla="*/ 506730 w 2423160"/>
              <a:gd name="connsiteY3" fmla="*/ 525876 h 525876"/>
              <a:gd name="connsiteX4" fmla="*/ 0 w 2423160"/>
              <a:gd name="connsiteY4" fmla="*/ 0 h 525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3160" h="525876">
                <a:moveTo>
                  <a:pt x="0" y="0"/>
                </a:moveTo>
                <a:lnTo>
                  <a:pt x="2423160" y="0"/>
                </a:lnTo>
                <a:lnTo>
                  <a:pt x="2423160" y="525876"/>
                </a:lnTo>
                <a:lnTo>
                  <a:pt x="506730" y="525876"/>
                </a:lnTo>
                <a:cubicBezTo>
                  <a:pt x="309880" y="524574"/>
                  <a:pt x="139700" y="176562"/>
                  <a:pt x="0" y="0"/>
                </a:cubicBezTo>
                <a:close/>
              </a:path>
            </a:pathLst>
          </a:custGeom>
          <a:solidFill>
            <a:srgbClr val="002060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67" dirty="0">
                <a:solidFill>
                  <a:schemeClr val="bg1"/>
                </a:solidFill>
                <a:latin typeface="Montserrat Black" panose="020B0604020202020204" pitchFamily="2" charset="0"/>
              </a:rPr>
              <a:t>Future Roadmap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F6F111F-BCE2-41AF-9E3B-585F1C51EE32}"/>
              </a:ext>
            </a:extLst>
          </p:cNvPr>
          <p:cNvSpPr txBox="1"/>
          <p:nvPr/>
        </p:nvSpPr>
        <p:spPr>
          <a:xfrm>
            <a:off x="1622740" y="2054796"/>
            <a:ext cx="8946520" cy="304698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2400" dirty="0">
                <a:latin typeface="Montserrat Medium"/>
              </a:rPr>
              <a:t>1.  Work with one year’s data instead of July 2020.</a:t>
            </a:r>
            <a:endParaRPr lang="en-US" dirty="0">
              <a:latin typeface="Montserrat Medium"/>
            </a:endParaRPr>
          </a:p>
          <a:p>
            <a:endParaRPr lang="en-US" sz="2400" dirty="0">
              <a:latin typeface="Montserrat Medium" panose="00000600000000000000" pitchFamily="2" charset="0"/>
            </a:endParaRPr>
          </a:p>
          <a:p>
            <a:r>
              <a:rPr lang="en-US" sz="2400" dirty="0">
                <a:latin typeface="Montserrat Medium"/>
              </a:rPr>
              <a:t>2. Create different clusters using different time frames based on covid-phases. </a:t>
            </a:r>
            <a:endParaRPr lang="en-US" sz="2400" dirty="0">
              <a:latin typeface="Montserrat Medium" panose="00000600000000000000" pitchFamily="2" charset="0"/>
            </a:endParaRPr>
          </a:p>
          <a:p>
            <a:endParaRPr lang="en-US" sz="2400" dirty="0">
              <a:latin typeface="Montserrat Medium" panose="00000600000000000000" pitchFamily="2" charset="0"/>
            </a:endParaRPr>
          </a:p>
          <a:p>
            <a:r>
              <a:rPr lang="en-US" sz="2400" dirty="0">
                <a:latin typeface="Montserrat Medium"/>
              </a:rPr>
              <a:t>3. Incorporate more variables based on the relationship between distance to transit and pickups, etc.</a:t>
            </a:r>
          </a:p>
          <a:p>
            <a:endParaRPr lang="en-US" sz="2400" dirty="0">
              <a:latin typeface="Montserrat Medium" panose="00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76920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 txBox="1">
            <a:spLocks noGrp="1"/>
          </p:cNvSpPr>
          <p:nvPr>
            <p:ph type="sldNum" idx="4294967295"/>
          </p:nvPr>
        </p:nvSpPr>
        <p:spPr>
          <a:xfrm>
            <a:off x="11205845" y="6333135"/>
            <a:ext cx="731600" cy="52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fld id="{00000000-1234-1234-1234-123412341234}" type="slidenum">
              <a:rPr lang="en"/>
              <a:pPr/>
              <a:t>26</a:t>
            </a:fld>
            <a:endParaRPr/>
          </a:p>
        </p:txBody>
      </p:sp>
      <p:sp>
        <p:nvSpPr>
          <p:cNvPr id="5" name="Rectangle 19">
            <a:extLst>
              <a:ext uri="{FF2B5EF4-FFF2-40B4-BE49-F238E27FC236}">
                <a16:creationId xmlns:a16="http://schemas.microsoft.com/office/drawing/2014/main" id="{33E3F129-E997-4EC5-8710-2F41DA6C8209}"/>
              </a:ext>
            </a:extLst>
          </p:cNvPr>
          <p:cNvSpPr/>
          <p:nvPr/>
        </p:nvSpPr>
        <p:spPr>
          <a:xfrm>
            <a:off x="3920456" y="-77645"/>
            <a:ext cx="8271545" cy="1123797"/>
          </a:xfrm>
          <a:custGeom>
            <a:avLst/>
            <a:gdLst>
              <a:gd name="connsiteX0" fmla="*/ 0 w 1916430"/>
              <a:gd name="connsiteY0" fmla="*/ 0 h 525876"/>
              <a:gd name="connsiteX1" fmla="*/ 1916430 w 1916430"/>
              <a:gd name="connsiteY1" fmla="*/ 0 h 525876"/>
              <a:gd name="connsiteX2" fmla="*/ 1916430 w 1916430"/>
              <a:gd name="connsiteY2" fmla="*/ 525876 h 525876"/>
              <a:gd name="connsiteX3" fmla="*/ 0 w 1916430"/>
              <a:gd name="connsiteY3" fmla="*/ 525876 h 525876"/>
              <a:gd name="connsiteX4" fmla="*/ 0 w 1916430"/>
              <a:gd name="connsiteY4" fmla="*/ 0 h 525876"/>
              <a:gd name="connsiteX0" fmla="*/ 0 w 2335530"/>
              <a:gd name="connsiteY0" fmla="*/ 0 h 529686"/>
              <a:gd name="connsiteX1" fmla="*/ 2335530 w 2335530"/>
              <a:gd name="connsiteY1" fmla="*/ 3810 h 529686"/>
              <a:gd name="connsiteX2" fmla="*/ 2335530 w 2335530"/>
              <a:gd name="connsiteY2" fmla="*/ 529686 h 529686"/>
              <a:gd name="connsiteX3" fmla="*/ 419100 w 2335530"/>
              <a:gd name="connsiteY3" fmla="*/ 529686 h 529686"/>
              <a:gd name="connsiteX4" fmla="*/ 0 w 2335530"/>
              <a:gd name="connsiteY4" fmla="*/ 0 h 529686"/>
              <a:gd name="connsiteX0" fmla="*/ 0 w 2335530"/>
              <a:gd name="connsiteY0" fmla="*/ 0 h 529686"/>
              <a:gd name="connsiteX1" fmla="*/ 2335530 w 2335530"/>
              <a:gd name="connsiteY1" fmla="*/ 3810 h 529686"/>
              <a:gd name="connsiteX2" fmla="*/ 2335530 w 2335530"/>
              <a:gd name="connsiteY2" fmla="*/ 529686 h 529686"/>
              <a:gd name="connsiteX3" fmla="*/ 419100 w 2335530"/>
              <a:gd name="connsiteY3" fmla="*/ 529686 h 529686"/>
              <a:gd name="connsiteX4" fmla="*/ 0 w 2335530"/>
              <a:gd name="connsiteY4" fmla="*/ 0 h 529686"/>
              <a:gd name="connsiteX0" fmla="*/ 0 w 2423160"/>
              <a:gd name="connsiteY0" fmla="*/ 0 h 525876"/>
              <a:gd name="connsiteX1" fmla="*/ 2423160 w 2423160"/>
              <a:gd name="connsiteY1" fmla="*/ 0 h 525876"/>
              <a:gd name="connsiteX2" fmla="*/ 2423160 w 2423160"/>
              <a:gd name="connsiteY2" fmla="*/ 525876 h 525876"/>
              <a:gd name="connsiteX3" fmla="*/ 506730 w 2423160"/>
              <a:gd name="connsiteY3" fmla="*/ 525876 h 525876"/>
              <a:gd name="connsiteX4" fmla="*/ 0 w 2423160"/>
              <a:gd name="connsiteY4" fmla="*/ 0 h 525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3160" h="525876">
                <a:moveTo>
                  <a:pt x="0" y="0"/>
                </a:moveTo>
                <a:lnTo>
                  <a:pt x="2423160" y="0"/>
                </a:lnTo>
                <a:lnTo>
                  <a:pt x="2423160" y="525876"/>
                </a:lnTo>
                <a:lnTo>
                  <a:pt x="506730" y="525876"/>
                </a:lnTo>
                <a:cubicBezTo>
                  <a:pt x="309880" y="524574"/>
                  <a:pt x="139700" y="176562"/>
                  <a:pt x="0" y="0"/>
                </a:cubicBezTo>
                <a:close/>
              </a:path>
            </a:pathLst>
          </a:custGeom>
          <a:solidFill>
            <a:srgbClr val="002060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650" dirty="0">
                <a:solidFill>
                  <a:schemeClr val="bg1"/>
                </a:solidFill>
                <a:latin typeface="Montserrat Black"/>
              </a:rPr>
              <a:t>References</a:t>
            </a:r>
            <a:endParaRPr lang="en-US" sz="2667" dirty="0">
              <a:solidFill>
                <a:schemeClr val="bg1"/>
              </a:solidFill>
              <a:latin typeface="Montserrat Black" panose="020B0604020202020204" pitchFamily="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F6F111F-BCE2-41AF-9E3B-585F1C51EE32}"/>
              </a:ext>
            </a:extLst>
          </p:cNvPr>
          <p:cNvSpPr txBox="1"/>
          <p:nvPr/>
        </p:nvSpPr>
        <p:spPr>
          <a:xfrm>
            <a:off x="1622740" y="2054796"/>
            <a:ext cx="8946520" cy="460818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600" dirty="0">
                <a:ea typeface="+mn-lt"/>
                <a:cs typeface="+mn-lt"/>
              </a:rPr>
              <a:t>1.  Varone, L.R., 2018. Understanding Spatiotemporal Growth of Ride Source Services In New York City. University of Connecticut. </a:t>
            </a:r>
            <a:endParaRPr lang="en-US" sz="1600">
              <a:ea typeface="+mn-lt"/>
              <a:cs typeface="+mn-lt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600" dirty="0">
                <a:ea typeface="+mn-lt"/>
                <a:cs typeface="+mn-lt"/>
              </a:rPr>
              <a:t>2.  City of Chicago Data Portal, 2021. Transportation Network Providers - Trips.</a:t>
            </a:r>
            <a:endParaRPr lang="en-US" sz="1600">
              <a:ea typeface="+mn-lt"/>
              <a:cs typeface="+mn-lt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600" dirty="0">
                <a:latin typeface="Calibri"/>
                <a:cs typeface="Calibri"/>
              </a:rPr>
              <a:t>3.  </a:t>
            </a:r>
            <a:r>
              <a:rPr lang="en-US" sz="1600" dirty="0">
                <a:ea typeface="+mn-lt"/>
                <a:cs typeface="+mn-lt"/>
              </a:rPr>
              <a:t>Smart Location Database, Environmental Protection Agency. </a:t>
            </a:r>
            <a:r>
              <a:rPr lang="en-US" sz="1600" dirty="0">
                <a:ea typeface="+mn-lt"/>
                <a:cs typeface="+mn-lt"/>
                <a:hlinkClick r:id="rId3"/>
              </a:rPr>
              <a:t>https://www.epa.gov/smartgrowth/smart-location-mapping</a:t>
            </a:r>
            <a:endParaRPr lang="en-US" sz="1600">
              <a:ea typeface="+mn-lt"/>
              <a:cs typeface="+mn-lt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600" dirty="0">
                <a:latin typeface="Calibri"/>
                <a:cs typeface="Calibri"/>
              </a:rPr>
              <a:t>4. K-means clustering: Framework</a:t>
            </a:r>
            <a:r>
              <a:rPr lang="en-US" sz="1600" dirty="0">
                <a:ea typeface="+mn-lt"/>
                <a:cs typeface="+mn-lt"/>
              </a:rPr>
              <a:t> Source: </a:t>
            </a:r>
            <a:r>
              <a:rPr lang="en-US" sz="1600" dirty="0">
                <a:ea typeface="+mn-lt"/>
                <a:cs typeface="+mn-lt"/>
                <a:hlinkClick r:id="rId4"/>
              </a:rPr>
              <a:t>https://medium.datadriveninvestor.com/k-means-clustering-b89d349e98e6</a:t>
            </a:r>
            <a:endParaRPr lang="en-US" sz="1600" dirty="0">
              <a:latin typeface="Calibri"/>
              <a:cs typeface="Calibri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600" dirty="0">
                <a:latin typeface="Calibri"/>
                <a:cs typeface="Calibri"/>
              </a:rPr>
              <a:t>5. Analyzing the Results of K-means Clustering. </a:t>
            </a:r>
            <a:r>
              <a:rPr lang="en-US" sz="1600" dirty="0">
                <a:ea typeface="+mn-lt"/>
                <a:cs typeface="+mn-lt"/>
              </a:rPr>
              <a:t>https://openclassrooms.com/en/courses/5869986-perform-an-exploratory-data-analysis/6177861-analyze-the-results-of-a-k-means-clustering#:~:text=Interpreting%20the%20meaning%20of%20k,of%20what%20each%20cluster%20represents.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1600" dirty="0">
              <a:latin typeface="Calibri"/>
              <a:cs typeface="Calibri"/>
            </a:endParaRPr>
          </a:p>
          <a:p>
            <a:endParaRPr lang="en-US" sz="2400" dirty="0">
              <a:latin typeface="Montserrat Medium" panose="00000600000000000000" pitchFamily="2" charset="0"/>
            </a:endParaRPr>
          </a:p>
          <a:p>
            <a:endParaRPr lang="en-US" sz="2400" dirty="0">
              <a:latin typeface="Montserrat Medium" panose="00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28483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11205845" y="6333135"/>
            <a:ext cx="731600" cy="52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fld id="{00000000-1234-1234-1234-123412341234}" type="slidenum">
              <a:rPr lang="en"/>
              <a:pPr/>
              <a:t>3</a:t>
            </a:fld>
            <a:endParaRPr/>
          </a:p>
        </p:txBody>
      </p:sp>
      <p:sp>
        <p:nvSpPr>
          <p:cNvPr id="7" name="Rectangle 19">
            <a:extLst>
              <a:ext uri="{FF2B5EF4-FFF2-40B4-BE49-F238E27FC236}">
                <a16:creationId xmlns:a16="http://schemas.microsoft.com/office/drawing/2014/main" id="{CC0E3ED4-DDD0-4170-832C-71F05C6BADB3}"/>
              </a:ext>
            </a:extLst>
          </p:cNvPr>
          <p:cNvSpPr/>
          <p:nvPr/>
        </p:nvSpPr>
        <p:spPr>
          <a:xfrm>
            <a:off x="3920456" y="-72052"/>
            <a:ext cx="8271545" cy="1123797"/>
          </a:xfrm>
          <a:custGeom>
            <a:avLst/>
            <a:gdLst>
              <a:gd name="connsiteX0" fmla="*/ 0 w 1916430"/>
              <a:gd name="connsiteY0" fmla="*/ 0 h 525876"/>
              <a:gd name="connsiteX1" fmla="*/ 1916430 w 1916430"/>
              <a:gd name="connsiteY1" fmla="*/ 0 h 525876"/>
              <a:gd name="connsiteX2" fmla="*/ 1916430 w 1916430"/>
              <a:gd name="connsiteY2" fmla="*/ 525876 h 525876"/>
              <a:gd name="connsiteX3" fmla="*/ 0 w 1916430"/>
              <a:gd name="connsiteY3" fmla="*/ 525876 h 525876"/>
              <a:gd name="connsiteX4" fmla="*/ 0 w 1916430"/>
              <a:gd name="connsiteY4" fmla="*/ 0 h 525876"/>
              <a:gd name="connsiteX0" fmla="*/ 0 w 2335530"/>
              <a:gd name="connsiteY0" fmla="*/ 0 h 529686"/>
              <a:gd name="connsiteX1" fmla="*/ 2335530 w 2335530"/>
              <a:gd name="connsiteY1" fmla="*/ 3810 h 529686"/>
              <a:gd name="connsiteX2" fmla="*/ 2335530 w 2335530"/>
              <a:gd name="connsiteY2" fmla="*/ 529686 h 529686"/>
              <a:gd name="connsiteX3" fmla="*/ 419100 w 2335530"/>
              <a:gd name="connsiteY3" fmla="*/ 529686 h 529686"/>
              <a:gd name="connsiteX4" fmla="*/ 0 w 2335530"/>
              <a:gd name="connsiteY4" fmla="*/ 0 h 529686"/>
              <a:gd name="connsiteX0" fmla="*/ 0 w 2335530"/>
              <a:gd name="connsiteY0" fmla="*/ 0 h 529686"/>
              <a:gd name="connsiteX1" fmla="*/ 2335530 w 2335530"/>
              <a:gd name="connsiteY1" fmla="*/ 3810 h 529686"/>
              <a:gd name="connsiteX2" fmla="*/ 2335530 w 2335530"/>
              <a:gd name="connsiteY2" fmla="*/ 529686 h 529686"/>
              <a:gd name="connsiteX3" fmla="*/ 419100 w 2335530"/>
              <a:gd name="connsiteY3" fmla="*/ 529686 h 529686"/>
              <a:gd name="connsiteX4" fmla="*/ 0 w 2335530"/>
              <a:gd name="connsiteY4" fmla="*/ 0 h 529686"/>
              <a:gd name="connsiteX0" fmla="*/ 0 w 2423160"/>
              <a:gd name="connsiteY0" fmla="*/ 0 h 525876"/>
              <a:gd name="connsiteX1" fmla="*/ 2423160 w 2423160"/>
              <a:gd name="connsiteY1" fmla="*/ 0 h 525876"/>
              <a:gd name="connsiteX2" fmla="*/ 2423160 w 2423160"/>
              <a:gd name="connsiteY2" fmla="*/ 525876 h 525876"/>
              <a:gd name="connsiteX3" fmla="*/ 506730 w 2423160"/>
              <a:gd name="connsiteY3" fmla="*/ 525876 h 525876"/>
              <a:gd name="connsiteX4" fmla="*/ 0 w 2423160"/>
              <a:gd name="connsiteY4" fmla="*/ 0 h 525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3160" h="525876">
                <a:moveTo>
                  <a:pt x="0" y="0"/>
                </a:moveTo>
                <a:lnTo>
                  <a:pt x="2423160" y="0"/>
                </a:lnTo>
                <a:lnTo>
                  <a:pt x="2423160" y="525876"/>
                </a:lnTo>
                <a:lnTo>
                  <a:pt x="506730" y="525876"/>
                </a:lnTo>
                <a:cubicBezTo>
                  <a:pt x="309880" y="524574"/>
                  <a:pt x="139700" y="176562"/>
                  <a:pt x="0" y="0"/>
                </a:cubicBezTo>
                <a:close/>
              </a:path>
            </a:pathLst>
          </a:custGeom>
          <a:solidFill>
            <a:srgbClr val="002060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67" dirty="0">
                <a:solidFill>
                  <a:schemeClr val="bg1"/>
                </a:solidFill>
                <a:latin typeface="Montserrat Black" panose="020B0604020202020204" pitchFamily="2" charset="0"/>
              </a:rPr>
              <a:t>DATA AND SOURCE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3AAEDCB-3B40-4731-9D9D-544804717A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9515565"/>
              </p:ext>
            </p:extLst>
          </p:nvPr>
        </p:nvGraphicFramePr>
        <p:xfrm>
          <a:off x="654711" y="1513410"/>
          <a:ext cx="11350858" cy="4976188"/>
        </p:xfrm>
        <a:graphic>
          <a:graphicData uri="http://schemas.openxmlformats.org/drawingml/2006/table">
            <a:tbl>
              <a:tblPr firstRow="1" bandRow="1"/>
              <a:tblGrid>
                <a:gridCol w="2839984">
                  <a:extLst>
                    <a:ext uri="{9D8B030D-6E8A-4147-A177-3AD203B41FA5}">
                      <a16:colId xmlns:a16="http://schemas.microsoft.com/office/drawing/2014/main" val="2664137710"/>
                    </a:ext>
                  </a:extLst>
                </a:gridCol>
                <a:gridCol w="1999716">
                  <a:extLst>
                    <a:ext uri="{9D8B030D-6E8A-4147-A177-3AD203B41FA5}">
                      <a16:colId xmlns:a16="http://schemas.microsoft.com/office/drawing/2014/main" val="145834716"/>
                    </a:ext>
                  </a:extLst>
                </a:gridCol>
                <a:gridCol w="3024275">
                  <a:extLst>
                    <a:ext uri="{9D8B030D-6E8A-4147-A177-3AD203B41FA5}">
                      <a16:colId xmlns:a16="http://schemas.microsoft.com/office/drawing/2014/main" val="3248926195"/>
                    </a:ext>
                  </a:extLst>
                </a:gridCol>
                <a:gridCol w="3486883">
                  <a:extLst>
                    <a:ext uri="{9D8B030D-6E8A-4147-A177-3AD203B41FA5}">
                      <a16:colId xmlns:a16="http://schemas.microsoft.com/office/drawing/2014/main" val="191166707"/>
                    </a:ext>
                  </a:extLst>
                </a:gridCol>
              </a:tblGrid>
              <a:tr h="32256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b="1" dirty="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Montserrat Medium" panose="00000600000000000000" pitchFamily="2" charset="0"/>
                        </a:rPr>
                        <a:t>Category</a:t>
                      </a:r>
                      <a:endParaRPr lang="en-US" sz="1600" b="1" dirty="0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Montserrat Medium" panose="00000600000000000000" pitchFamily="2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b="1" dirty="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Montserrat Medium" panose="00000600000000000000" pitchFamily="2" charset="0"/>
                        </a:rPr>
                        <a:t>Variables</a:t>
                      </a:r>
                      <a:endParaRPr lang="en-US" sz="1600" b="1" dirty="0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Montserrat Medium" panose="00000600000000000000" pitchFamily="2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b="1" dirty="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Montserrat Medium" panose="00000600000000000000" pitchFamily="2" charset="0"/>
                        </a:rPr>
                        <a:t>Unit</a:t>
                      </a:r>
                      <a:endParaRPr lang="en-US" sz="1600" b="1" dirty="0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Montserrat Medium" panose="00000600000000000000" pitchFamily="2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b="1" dirty="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Montserrat Medium" panose="00000600000000000000" pitchFamily="2" charset="0"/>
                        </a:rPr>
                        <a:t>Data Source</a:t>
                      </a:r>
                      <a:endParaRPr lang="en-US" sz="1600" b="1" dirty="0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Montserrat Medium" panose="00000600000000000000" pitchFamily="2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456813591"/>
                  </a:ext>
                </a:extLst>
              </a:tr>
              <a:tr h="395393">
                <a:tc rowSpan="3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Montserrat Medium" panose="00000600000000000000" pitchFamily="2" charset="0"/>
                        </a:rPr>
                        <a:t>Trip Characteristics</a:t>
                      </a:r>
                      <a:endParaRPr lang="en-US" sz="1600" dirty="0">
                        <a:effectLst/>
                        <a:latin typeface="Montserrat Medium" panose="00000600000000000000" pitchFamily="2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Montserrat Medium" panose="00000600000000000000" pitchFamily="2" charset="0"/>
                        </a:rPr>
                        <a:t>Trip Count </a:t>
                      </a:r>
                      <a:endParaRPr lang="en-US" sz="1600" dirty="0">
                        <a:effectLst/>
                        <a:latin typeface="Montserrat Medium" panose="00000600000000000000" pitchFamily="2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Montserrat Medium" panose="00000600000000000000" pitchFamily="2" charset="0"/>
                          <a:ea typeface="Calibri" panose="020F0502020204030204" pitchFamily="34" charset="0"/>
                          <a:cs typeface="Vrinda" panose="020B0502040204020203" pitchFamily="34" charset="0"/>
                        </a:rPr>
                        <a:t>Number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Montserrat Medium" panose="00000600000000000000" pitchFamily="2" charset="0"/>
                        </a:rPr>
                        <a:t>Chicago Data Portal</a:t>
                      </a:r>
                      <a:endParaRPr lang="en-US" sz="1600" dirty="0">
                        <a:effectLst/>
                        <a:latin typeface="Montserrat Medium" panose="00000600000000000000" pitchFamily="2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567375180"/>
                  </a:ext>
                </a:extLst>
              </a:tr>
              <a:tr h="322855">
                <a:tc vMerge="1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endParaRPr lang="en-US" sz="1500">
                        <a:effectLst/>
                        <a:latin typeface="Montserrat Medium" panose="00000600000000000000" pitchFamily="2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Montserrat Medium" panose="00000600000000000000" pitchFamily="2" charset="0"/>
                          <a:ea typeface="Calibri" panose="020F0502020204030204" pitchFamily="34" charset="0"/>
                          <a:cs typeface="Vrinda" panose="020B0502040204020203" pitchFamily="34" charset="0"/>
                        </a:rPr>
                        <a:t>Trip Distance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Montserrat Medium" panose="00000600000000000000" pitchFamily="2" charset="0"/>
                          <a:ea typeface="Calibri" panose="020F0502020204030204" pitchFamily="34" charset="0"/>
                          <a:cs typeface="Vrinda" panose="020B0502040204020203" pitchFamily="34" charset="0"/>
                        </a:rPr>
                        <a:t>Miles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effectLst/>
                          <a:latin typeface="Montserrat Medium" panose="00000600000000000000" pitchFamily="2" charset="0"/>
                        </a:rPr>
                        <a:t>Chicago Data Portal</a:t>
                      </a:r>
                      <a:endParaRPr lang="en-US" sz="1600" dirty="0">
                        <a:effectLst/>
                        <a:latin typeface="Montserrat Medium" panose="00000600000000000000" pitchFamily="2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133155003"/>
                  </a:ext>
                </a:extLst>
              </a:tr>
              <a:tr h="395393">
                <a:tc vMerge="1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endParaRPr lang="en-US" sz="1500" dirty="0">
                        <a:effectLst/>
                        <a:latin typeface="Montserrat Medium" panose="00000600000000000000" pitchFamily="2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Montserrat Medium" panose="00000600000000000000" pitchFamily="2" charset="0"/>
                          <a:ea typeface="Calibri" panose="020F0502020204030204" pitchFamily="34" charset="0"/>
                          <a:cs typeface="Vrinda" panose="020B0502040204020203" pitchFamily="34" charset="0"/>
                        </a:rPr>
                        <a:t>Trip Duration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Montserrat Medium" panose="00000600000000000000" pitchFamily="2" charset="0"/>
                          <a:ea typeface="Calibri" panose="020F0502020204030204" pitchFamily="34" charset="0"/>
                          <a:cs typeface="Vrinda" panose="020B0502040204020203" pitchFamily="34" charset="0"/>
                        </a:rPr>
                        <a:t>Seconds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effectLst/>
                          <a:latin typeface="Montserrat Medium" panose="00000600000000000000" pitchFamily="2" charset="0"/>
                        </a:rPr>
                        <a:t>Chicago Data Portal</a:t>
                      </a:r>
                      <a:endParaRPr lang="en-US" sz="1600" dirty="0">
                        <a:effectLst/>
                        <a:latin typeface="Montserrat Medium" panose="00000600000000000000" pitchFamily="2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286318329"/>
                  </a:ext>
                </a:extLst>
              </a:tr>
              <a:tr h="503005">
                <a:tc rowSpan="2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Montserrat Medium" panose="00000600000000000000" pitchFamily="2" charset="0"/>
                        </a:rPr>
                        <a:t>Socio-Demographic Characteristics</a:t>
                      </a:r>
                      <a:endParaRPr lang="en-US" sz="1600" dirty="0">
                        <a:effectLst/>
                        <a:latin typeface="Montserrat Medium" panose="00000600000000000000" pitchFamily="2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  <a:latin typeface="Montserrat Medium" panose="00000600000000000000" pitchFamily="2" charset="0"/>
                        </a:rPr>
                        <a:t>Median Income</a:t>
                      </a:r>
                      <a:endParaRPr lang="en-US" sz="1600">
                        <a:effectLst/>
                        <a:latin typeface="Montserrat Medium" panose="00000600000000000000" pitchFamily="2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Montserrat Medium" panose="00000600000000000000" pitchFamily="2" charset="0"/>
                          <a:ea typeface="Calibri" panose="020F0502020204030204" pitchFamily="34" charset="0"/>
                          <a:cs typeface="Vrinda" panose="020B0502040204020203" pitchFamily="34" charset="0"/>
                        </a:rPr>
                        <a:t>$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Montserrat Medium" panose="00000600000000000000" pitchFamily="2" charset="0"/>
                        </a:rPr>
                        <a:t>American Community Survey</a:t>
                      </a:r>
                      <a:endParaRPr lang="en-US" sz="1600" dirty="0">
                        <a:effectLst/>
                        <a:latin typeface="Montserrat Medium" panose="00000600000000000000" pitchFamily="2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406426422"/>
                  </a:ext>
                </a:extLst>
              </a:tr>
              <a:tr h="191792">
                <a:tc vMerge="1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endParaRPr lang="en-US" sz="1500" dirty="0">
                        <a:effectLst/>
                        <a:latin typeface="Montserrat Medium" panose="00000600000000000000" pitchFamily="2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Montserrat Medium" panose="00000600000000000000" pitchFamily="2" charset="0"/>
                          <a:ea typeface="Calibri" panose="020F0502020204030204" pitchFamily="34" charset="0"/>
                          <a:cs typeface="Vrinda" panose="020B0502040204020203" pitchFamily="34" charset="0"/>
                        </a:rPr>
                        <a:t>Median Age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Montserrat Medium" panose="00000600000000000000" pitchFamily="2" charset="0"/>
                          <a:ea typeface="Calibri" panose="020F0502020204030204" pitchFamily="34" charset="0"/>
                          <a:cs typeface="Vrinda" panose="020B0502040204020203" pitchFamily="34" charset="0"/>
                        </a:rPr>
                        <a:t>Number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effectLst/>
                          <a:latin typeface="Montserrat Medium" panose="00000600000000000000" pitchFamily="2" charset="0"/>
                        </a:rPr>
                        <a:t>American Community Survey</a:t>
                      </a:r>
                      <a:endParaRPr lang="en-US" sz="1600" dirty="0">
                        <a:effectLst/>
                        <a:latin typeface="Montserrat Medium" panose="00000600000000000000" pitchFamily="2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950395355"/>
                  </a:ext>
                </a:extLst>
              </a:tr>
              <a:tr h="503005">
                <a:tc rowSpan="5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Montserrat Medium" panose="00000600000000000000" pitchFamily="2" charset="0"/>
                        </a:rPr>
                        <a:t>Built Environment</a:t>
                      </a:r>
                      <a:endParaRPr lang="en-US" sz="1600" dirty="0">
                        <a:effectLst/>
                        <a:latin typeface="Montserrat Medium" panose="00000600000000000000" pitchFamily="2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  <a:latin typeface="Montserrat Medium" panose="00000600000000000000" pitchFamily="2" charset="0"/>
                        </a:rPr>
                        <a:t>Population Density</a:t>
                      </a:r>
                      <a:endParaRPr lang="en-US" sz="1600">
                        <a:effectLst/>
                        <a:latin typeface="Montserrat Medium" panose="00000600000000000000" pitchFamily="2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Montserrat Medium" panose="00000600000000000000" pitchFamily="2" charset="0"/>
                          <a:ea typeface="Calibri" panose="020F0502020204030204" pitchFamily="34" charset="0"/>
                          <a:cs typeface="Vrinda" panose="020B0502040204020203" pitchFamily="34" charset="0"/>
                        </a:rPr>
                        <a:t>People/ acres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Montserrat Medium" panose="00000600000000000000" pitchFamily="2" charset="0"/>
                          <a:ea typeface="Calibri" panose="020F0502020204030204" pitchFamily="34" charset="0"/>
                          <a:cs typeface="Vrinda" panose="020B0502040204020203" pitchFamily="34" charset="0"/>
                        </a:rPr>
                        <a:t>Smart Location Database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757079243"/>
                  </a:ext>
                </a:extLst>
              </a:tr>
              <a:tr h="50300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  <a:latin typeface="Montserrat Medium" panose="00000600000000000000" pitchFamily="2" charset="0"/>
                        </a:rPr>
                        <a:t>Employment density</a:t>
                      </a:r>
                      <a:endParaRPr lang="en-US" sz="1600">
                        <a:effectLst/>
                        <a:latin typeface="Montserrat Medium" panose="00000600000000000000" pitchFamily="2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Montserrat Medium" panose="00000600000000000000" pitchFamily="2" charset="0"/>
                          <a:ea typeface="Calibri" panose="020F0502020204030204" pitchFamily="34" charset="0"/>
                          <a:cs typeface="Vrinda" panose="020B0502040204020203" pitchFamily="34" charset="0"/>
                        </a:rPr>
                        <a:t>Jobs/acres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Montserrat Medium" panose="00000600000000000000" pitchFamily="2" charset="0"/>
                          <a:ea typeface="Calibri" panose="020F0502020204030204" pitchFamily="34" charset="0"/>
                          <a:cs typeface="Vrinda" panose="020B0502040204020203" pitchFamily="34" charset="0"/>
                        </a:rPr>
                        <a:t>Smart Location Database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186614842"/>
                  </a:ext>
                </a:extLst>
              </a:tr>
              <a:tr h="50300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Montserrat Medium" panose="00000600000000000000" pitchFamily="2" charset="0"/>
                        </a:rPr>
                        <a:t>Land-use mix</a:t>
                      </a:r>
                      <a:endParaRPr lang="en-US" sz="1600">
                        <a:effectLst/>
                        <a:latin typeface="Montserrat Medium" panose="00000600000000000000" pitchFamily="2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Montserrat Medium" panose="00000600000000000000" pitchFamily="2" charset="0"/>
                          <a:ea typeface="Calibri" panose="020F0502020204030204" pitchFamily="34" charset="0"/>
                          <a:cs typeface="Vrinda" panose="020B0502040204020203" pitchFamily="34" charset="0"/>
                        </a:rPr>
                        <a:t>-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Montserrat Medium" panose="00000600000000000000" pitchFamily="2" charset="0"/>
                          <a:ea typeface="Calibri" panose="020F0502020204030204" pitchFamily="34" charset="0"/>
                          <a:cs typeface="Vrinda" panose="020B0502040204020203" pitchFamily="34" charset="0"/>
                        </a:rPr>
                        <a:t>Smart Location Database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957109766"/>
                  </a:ext>
                </a:extLst>
              </a:tr>
              <a:tr h="50300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Montserrat Medium" panose="00000600000000000000" pitchFamily="2" charset="0"/>
                          <a:ea typeface="Calibri" panose="020F0502020204030204" pitchFamily="34" charset="0"/>
                          <a:cs typeface="Vrinda" panose="020B0502040204020203" pitchFamily="34" charset="0"/>
                        </a:rPr>
                        <a:t>Percent of Zero Car Ownership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Montserrat Medium" panose="00000600000000000000" pitchFamily="2" charset="0"/>
                          <a:ea typeface="Calibri" panose="020F0502020204030204" pitchFamily="34" charset="0"/>
                          <a:cs typeface="Vrinda" panose="020B0502040204020203" pitchFamily="34" charset="0"/>
                        </a:rPr>
                        <a:t>percentage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effectLst/>
                          <a:latin typeface="Montserrat Medium" panose="00000600000000000000" pitchFamily="2" charset="0"/>
                          <a:ea typeface="Calibri" panose="020F0502020204030204" pitchFamily="34" charset="0"/>
                          <a:cs typeface="Vrinda" panose="020B0502040204020203" pitchFamily="34" charset="0"/>
                        </a:rPr>
                        <a:t>Smart Location Database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effectLst/>
                        <a:latin typeface="Montserrat Medium" panose="00000600000000000000" pitchFamily="2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327634383"/>
                  </a:ext>
                </a:extLst>
              </a:tr>
              <a:tr h="50300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Montserrat Medium" panose="00000600000000000000" pitchFamily="2" charset="0"/>
                          <a:ea typeface="Calibri" panose="020F0502020204030204" pitchFamily="34" charset="0"/>
                          <a:cs typeface="Vrinda" panose="020B0502040204020203" pitchFamily="34" charset="0"/>
                        </a:rPr>
                        <a:t>Distance from nearest transit stops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Montserrat Medium" panose="00000600000000000000" pitchFamily="2" charset="0"/>
                          <a:ea typeface="Calibri" panose="020F0502020204030204" pitchFamily="34" charset="0"/>
                          <a:cs typeface="Vrinda" panose="020B0502040204020203" pitchFamily="34" charset="0"/>
                        </a:rPr>
                        <a:t>meters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Montserrat Medium" panose="00000600000000000000" pitchFamily="2" charset="0"/>
                          <a:ea typeface="Calibri" panose="020F0502020204030204" pitchFamily="34" charset="0"/>
                          <a:cs typeface="Vrinda" panose="020B0502040204020203" pitchFamily="34" charset="0"/>
                        </a:rPr>
                        <a:t>Smart Location Database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757534389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76FCA46B-1AA7-41F1-864D-CDBE1933F9B6}"/>
              </a:ext>
            </a:extLst>
          </p:cNvPr>
          <p:cNvSpPr txBox="1"/>
          <p:nvPr/>
        </p:nvSpPr>
        <p:spPr>
          <a:xfrm>
            <a:off x="1651086" y="1051745"/>
            <a:ext cx="9490743" cy="3775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1067"/>
              </a:spcAft>
            </a:pPr>
            <a:r>
              <a:rPr lang="en-US" sz="1867" b="1" dirty="0">
                <a:solidFill>
                  <a:schemeClr val="accent2">
                    <a:lumMod val="75000"/>
                  </a:schemeClr>
                </a:solidFill>
                <a:latin typeface="Montserrat Medium" panose="00000600000000000000" pitchFamily="2" charset="0"/>
                <a:ea typeface="Calibri" panose="020F0502020204030204" pitchFamily="34" charset="0"/>
                <a:cs typeface="Vrinda" panose="020B0502040204020203" pitchFamily="34" charset="0"/>
              </a:rPr>
              <a:t>Table 1: Variables used for ride-share users’ clustering for the City of Chicago</a:t>
            </a:r>
            <a:endParaRPr lang="en-US" sz="1600" dirty="0">
              <a:solidFill>
                <a:schemeClr val="accent2">
                  <a:lumMod val="75000"/>
                </a:schemeClr>
              </a:solidFill>
              <a:latin typeface="Montserrat Medium" panose="00000600000000000000" pitchFamily="2" charset="0"/>
              <a:ea typeface="Calibri" panose="020F0502020204030204" pitchFamily="34" charset="0"/>
              <a:cs typeface="Vrinda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7EC1AB-30E0-4390-8C5D-5F59570E9164}"/>
              </a:ext>
            </a:extLst>
          </p:cNvPr>
          <p:cNvSpPr txBox="1"/>
          <p:nvPr/>
        </p:nvSpPr>
        <p:spPr>
          <a:xfrm>
            <a:off x="0" y="248753"/>
            <a:ext cx="491961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latin typeface="Montserrat Medium" panose="00000600000000000000" pitchFamily="2" charset="0"/>
                <a:ea typeface="Calibri" panose="020F0502020204030204" pitchFamily="34" charset="0"/>
              </a:rPr>
              <a:t>Time Frame :July 01- July 31, 2020</a:t>
            </a:r>
            <a:endParaRPr lang="en-US" sz="2400" b="1" dirty="0">
              <a:latin typeface="Montserrat Medium" panose="00000600000000000000" pitchFamily="2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11205845" y="6333135"/>
            <a:ext cx="731600" cy="52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fld id="{00000000-1234-1234-1234-123412341234}" type="slidenum">
              <a:rPr lang="en"/>
              <a:pPr/>
              <a:t>4</a:t>
            </a:fld>
            <a:endParaRPr/>
          </a:p>
        </p:txBody>
      </p:sp>
      <p:sp>
        <p:nvSpPr>
          <p:cNvPr id="7" name="Rectangle 19">
            <a:extLst>
              <a:ext uri="{FF2B5EF4-FFF2-40B4-BE49-F238E27FC236}">
                <a16:creationId xmlns:a16="http://schemas.microsoft.com/office/drawing/2014/main" id="{CC0E3ED4-DDD0-4170-832C-71F05C6BADB3}"/>
              </a:ext>
            </a:extLst>
          </p:cNvPr>
          <p:cNvSpPr/>
          <p:nvPr/>
        </p:nvSpPr>
        <p:spPr>
          <a:xfrm>
            <a:off x="3920456" y="-72052"/>
            <a:ext cx="8271545" cy="1123797"/>
          </a:xfrm>
          <a:custGeom>
            <a:avLst/>
            <a:gdLst>
              <a:gd name="connsiteX0" fmla="*/ 0 w 1916430"/>
              <a:gd name="connsiteY0" fmla="*/ 0 h 525876"/>
              <a:gd name="connsiteX1" fmla="*/ 1916430 w 1916430"/>
              <a:gd name="connsiteY1" fmla="*/ 0 h 525876"/>
              <a:gd name="connsiteX2" fmla="*/ 1916430 w 1916430"/>
              <a:gd name="connsiteY2" fmla="*/ 525876 h 525876"/>
              <a:gd name="connsiteX3" fmla="*/ 0 w 1916430"/>
              <a:gd name="connsiteY3" fmla="*/ 525876 h 525876"/>
              <a:gd name="connsiteX4" fmla="*/ 0 w 1916430"/>
              <a:gd name="connsiteY4" fmla="*/ 0 h 525876"/>
              <a:gd name="connsiteX0" fmla="*/ 0 w 2335530"/>
              <a:gd name="connsiteY0" fmla="*/ 0 h 529686"/>
              <a:gd name="connsiteX1" fmla="*/ 2335530 w 2335530"/>
              <a:gd name="connsiteY1" fmla="*/ 3810 h 529686"/>
              <a:gd name="connsiteX2" fmla="*/ 2335530 w 2335530"/>
              <a:gd name="connsiteY2" fmla="*/ 529686 h 529686"/>
              <a:gd name="connsiteX3" fmla="*/ 419100 w 2335530"/>
              <a:gd name="connsiteY3" fmla="*/ 529686 h 529686"/>
              <a:gd name="connsiteX4" fmla="*/ 0 w 2335530"/>
              <a:gd name="connsiteY4" fmla="*/ 0 h 529686"/>
              <a:gd name="connsiteX0" fmla="*/ 0 w 2335530"/>
              <a:gd name="connsiteY0" fmla="*/ 0 h 529686"/>
              <a:gd name="connsiteX1" fmla="*/ 2335530 w 2335530"/>
              <a:gd name="connsiteY1" fmla="*/ 3810 h 529686"/>
              <a:gd name="connsiteX2" fmla="*/ 2335530 w 2335530"/>
              <a:gd name="connsiteY2" fmla="*/ 529686 h 529686"/>
              <a:gd name="connsiteX3" fmla="*/ 419100 w 2335530"/>
              <a:gd name="connsiteY3" fmla="*/ 529686 h 529686"/>
              <a:gd name="connsiteX4" fmla="*/ 0 w 2335530"/>
              <a:gd name="connsiteY4" fmla="*/ 0 h 529686"/>
              <a:gd name="connsiteX0" fmla="*/ 0 w 2423160"/>
              <a:gd name="connsiteY0" fmla="*/ 0 h 525876"/>
              <a:gd name="connsiteX1" fmla="*/ 2423160 w 2423160"/>
              <a:gd name="connsiteY1" fmla="*/ 0 h 525876"/>
              <a:gd name="connsiteX2" fmla="*/ 2423160 w 2423160"/>
              <a:gd name="connsiteY2" fmla="*/ 525876 h 525876"/>
              <a:gd name="connsiteX3" fmla="*/ 506730 w 2423160"/>
              <a:gd name="connsiteY3" fmla="*/ 525876 h 525876"/>
              <a:gd name="connsiteX4" fmla="*/ 0 w 2423160"/>
              <a:gd name="connsiteY4" fmla="*/ 0 h 525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3160" h="525876">
                <a:moveTo>
                  <a:pt x="0" y="0"/>
                </a:moveTo>
                <a:lnTo>
                  <a:pt x="2423160" y="0"/>
                </a:lnTo>
                <a:lnTo>
                  <a:pt x="2423160" y="525876"/>
                </a:lnTo>
                <a:lnTo>
                  <a:pt x="506730" y="525876"/>
                </a:lnTo>
                <a:cubicBezTo>
                  <a:pt x="309880" y="524574"/>
                  <a:pt x="139700" y="176562"/>
                  <a:pt x="0" y="0"/>
                </a:cubicBezTo>
                <a:close/>
              </a:path>
            </a:pathLst>
          </a:custGeom>
          <a:solidFill>
            <a:srgbClr val="002060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67" dirty="0">
                <a:solidFill>
                  <a:schemeClr val="bg1"/>
                </a:solidFill>
                <a:latin typeface="Montserrat Black" panose="020B0604020202020204" pitchFamily="2" charset="0"/>
              </a:rPr>
              <a:t>DATA AND SOURCE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7EC1AB-30E0-4390-8C5D-5F59570E9164}"/>
              </a:ext>
            </a:extLst>
          </p:cNvPr>
          <p:cNvSpPr txBox="1"/>
          <p:nvPr/>
        </p:nvSpPr>
        <p:spPr>
          <a:xfrm>
            <a:off x="452176" y="488331"/>
            <a:ext cx="491961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latin typeface="Montserrat Medium" panose="00000600000000000000" pitchFamily="2" charset="0"/>
              </a:rPr>
              <a:t>Pick-Up Count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EE8FC44-1883-4BA2-B79B-7246771627FC}"/>
              </a:ext>
            </a:extLst>
          </p:cNvPr>
          <p:cNvGrpSpPr/>
          <p:nvPr/>
        </p:nvGrpSpPr>
        <p:grpSpPr>
          <a:xfrm>
            <a:off x="452176" y="1612128"/>
            <a:ext cx="7023798" cy="4058735"/>
            <a:chOff x="5550864" y="1360769"/>
            <a:chExt cx="6386581" cy="3690516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C2B3B9C1-CF31-4E36-A87C-EE0E964A8EAE}"/>
                </a:ext>
              </a:extLst>
            </p:cNvPr>
            <p:cNvGrpSpPr/>
            <p:nvPr/>
          </p:nvGrpSpPr>
          <p:grpSpPr>
            <a:xfrm>
              <a:off x="5550864" y="1360769"/>
              <a:ext cx="6386581" cy="3690516"/>
              <a:chOff x="5560319" y="2010850"/>
              <a:chExt cx="6386581" cy="3690516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E583E641-4F5B-4102-A912-E4F513720A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560319" y="2397554"/>
                <a:ext cx="6377126" cy="3303812"/>
              </a:xfrm>
              <a:prstGeom prst="rect">
                <a:avLst/>
              </a:prstGeom>
            </p:spPr>
          </p:pic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C34D1FD3-5148-47BD-A316-910246950A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560319" y="2010850"/>
                <a:ext cx="6386581" cy="391842"/>
              </a:xfrm>
              <a:prstGeom prst="rect">
                <a:avLst/>
              </a:prstGeom>
            </p:spPr>
          </p:pic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3CC5497-A2A5-487D-9F6F-9BD9765AFF99}"/>
                </a:ext>
              </a:extLst>
            </p:cNvPr>
            <p:cNvSpPr/>
            <p:nvPr/>
          </p:nvSpPr>
          <p:spPr>
            <a:xfrm>
              <a:off x="7492753" y="1926454"/>
              <a:ext cx="2281562" cy="282309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5FC3A00F-5AF8-4EC8-BB51-F69CE444A2F7}"/>
              </a:ext>
            </a:extLst>
          </p:cNvPr>
          <p:cNvSpPr txBox="1"/>
          <p:nvPr/>
        </p:nvSpPr>
        <p:spPr>
          <a:xfrm>
            <a:off x="323222" y="1150463"/>
            <a:ext cx="491961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latin typeface="Montserrat Medium" panose="00000600000000000000" pitchFamily="2" charset="0"/>
              </a:rPr>
              <a:t>Dataset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6FAE859-6B7D-406D-BA68-16D590ACE3E7}"/>
              </a:ext>
            </a:extLst>
          </p:cNvPr>
          <p:cNvGrpSpPr/>
          <p:nvPr/>
        </p:nvGrpSpPr>
        <p:grpSpPr>
          <a:xfrm>
            <a:off x="7604928" y="1612128"/>
            <a:ext cx="4417925" cy="4612733"/>
            <a:chOff x="7656844" y="1847181"/>
            <a:chExt cx="4417925" cy="4612733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ED0A6B4E-899F-4DC7-88BD-3C1C47EB7D9F}"/>
                </a:ext>
              </a:extLst>
            </p:cNvPr>
            <p:cNvSpPr/>
            <p:nvPr/>
          </p:nvSpPr>
          <p:spPr>
            <a:xfrm>
              <a:off x="7656844" y="1847181"/>
              <a:ext cx="4417924" cy="4058735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8FEF178-11D0-4C72-95B7-360AE3EC039B}"/>
                </a:ext>
              </a:extLst>
            </p:cNvPr>
            <p:cNvSpPr txBox="1"/>
            <p:nvPr/>
          </p:nvSpPr>
          <p:spPr>
            <a:xfrm>
              <a:off x="7667242" y="1931039"/>
              <a:ext cx="3458383" cy="34163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Dataset Name: Chicago Data Portal</a:t>
              </a:r>
            </a:p>
            <a:p>
              <a:endParaRPr lang="en-US" dirty="0"/>
            </a:p>
            <a:p>
              <a:r>
                <a:rPr lang="en-US" dirty="0"/>
                <a:t>Dataset contains </a:t>
              </a:r>
            </a:p>
            <a:p>
              <a:endParaRPr lang="en-US" dirty="0"/>
            </a:p>
            <a:p>
              <a:r>
                <a:rPr lang="en-US" dirty="0"/>
                <a:t>Individual pick-up information </a:t>
              </a:r>
            </a:p>
            <a:p>
              <a:r>
                <a:rPr lang="en-US" dirty="0"/>
                <a:t>their trip IDs,</a:t>
              </a:r>
            </a:p>
            <a:p>
              <a:r>
                <a:rPr lang="en-US" dirty="0"/>
                <a:t>Trip duration,</a:t>
              </a:r>
            </a:p>
            <a:p>
              <a:r>
                <a:rPr lang="en-US" dirty="0"/>
                <a:t>Fare,</a:t>
              </a:r>
            </a:p>
            <a:p>
              <a:r>
                <a:rPr lang="en-US" dirty="0"/>
                <a:t>Trip miles, etc. </a:t>
              </a:r>
            </a:p>
            <a:p>
              <a:endParaRPr lang="en-US" dirty="0"/>
            </a:p>
            <a:p>
              <a:r>
                <a:rPr lang="en-US" dirty="0"/>
                <a:t>Data Source:</a:t>
              </a:r>
            </a:p>
            <a:p>
              <a:endParaRPr lang="en-US" dirty="0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194A6D0-3634-4F6A-9CEE-B23FD8F697CE}"/>
                </a:ext>
              </a:extLst>
            </p:cNvPr>
            <p:cNvSpPr/>
            <p:nvPr/>
          </p:nvSpPr>
          <p:spPr>
            <a:xfrm>
              <a:off x="7656844" y="4982586"/>
              <a:ext cx="4417925" cy="14773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hlinkClick r:id="rId5"/>
                </a:rPr>
                <a:t>https://data.cityofchicago.org/Transportation/Transportation-Network-Providers-Trips/m6dm-c72p/data</a:t>
              </a:r>
              <a:endParaRPr lang="en-US" dirty="0"/>
            </a:p>
            <a:p>
              <a:endParaRPr lang="en-US" dirty="0"/>
            </a:p>
            <a:p>
              <a:r>
                <a:rPr lang="en-US" dirty="0"/>
                <a:t>Data Size: Approximately 3 million trips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775289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11205845" y="6333135"/>
            <a:ext cx="731600" cy="52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fld id="{00000000-1234-1234-1234-123412341234}" type="slidenum">
              <a:rPr lang="en"/>
              <a:pPr/>
              <a:t>5</a:t>
            </a:fld>
            <a:endParaRPr/>
          </a:p>
        </p:txBody>
      </p:sp>
      <p:sp>
        <p:nvSpPr>
          <p:cNvPr id="7" name="Rectangle 19">
            <a:extLst>
              <a:ext uri="{FF2B5EF4-FFF2-40B4-BE49-F238E27FC236}">
                <a16:creationId xmlns:a16="http://schemas.microsoft.com/office/drawing/2014/main" id="{CC0E3ED4-DDD0-4170-832C-71F05C6BADB3}"/>
              </a:ext>
            </a:extLst>
          </p:cNvPr>
          <p:cNvSpPr/>
          <p:nvPr/>
        </p:nvSpPr>
        <p:spPr>
          <a:xfrm>
            <a:off x="3920456" y="-72052"/>
            <a:ext cx="8271545" cy="1123797"/>
          </a:xfrm>
          <a:custGeom>
            <a:avLst/>
            <a:gdLst>
              <a:gd name="connsiteX0" fmla="*/ 0 w 1916430"/>
              <a:gd name="connsiteY0" fmla="*/ 0 h 525876"/>
              <a:gd name="connsiteX1" fmla="*/ 1916430 w 1916430"/>
              <a:gd name="connsiteY1" fmla="*/ 0 h 525876"/>
              <a:gd name="connsiteX2" fmla="*/ 1916430 w 1916430"/>
              <a:gd name="connsiteY2" fmla="*/ 525876 h 525876"/>
              <a:gd name="connsiteX3" fmla="*/ 0 w 1916430"/>
              <a:gd name="connsiteY3" fmla="*/ 525876 h 525876"/>
              <a:gd name="connsiteX4" fmla="*/ 0 w 1916430"/>
              <a:gd name="connsiteY4" fmla="*/ 0 h 525876"/>
              <a:gd name="connsiteX0" fmla="*/ 0 w 2335530"/>
              <a:gd name="connsiteY0" fmla="*/ 0 h 529686"/>
              <a:gd name="connsiteX1" fmla="*/ 2335530 w 2335530"/>
              <a:gd name="connsiteY1" fmla="*/ 3810 h 529686"/>
              <a:gd name="connsiteX2" fmla="*/ 2335530 w 2335530"/>
              <a:gd name="connsiteY2" fmla="*/ 529686 h 529686"/>
              <a:gd name="connsiteX3" fmla="*/ 419100 w 2335530"/>
              <a:gd name="connsiteY3" fmla="*/ 529686 h 529686"/>
              <a:gd name="connsiteX4" fmla="*/ 0 w 2335530"/>
              <a:gd name="connsiteY4" fmla="*/ 0 h 529686"/>
              <a:gd name="connsiteX0" fmla="*/ 0 w 2335530"/>
              <a:gd name="connsiteY0" fmla="*/ 0 h 529686"/>
              <a:gd name="connsiteX1" fmla="*/ 2335530 w 2335530"/>
              <a:gd name="connsiteY1" fmla="*/ 3810 h 529686"/>
              <a:gd name="connsiteX2" fmla="*/ 2335530 w 2335530"/>
              <a:gd name="connsiteY2" fmla="*/ 529686 h 529686"/>
              <a:gd name="connsiteX3" fmla="*/ 419100 w 2335530"/>
              <a:gd name="connsiteY3" fmla="*/ 529686 h 529686"/>
              <a:gd name="connsiteX4" fmla="*/ 0 w 2335530"/>
              <a:gd name="connsiteY4" fmla="*/ 0 h 529686"/>
              <a:gd name="connsiteX0" fmla="*/ 0 w 2423160"/>
              <a:gd name="connsiteY0" fmla="*/ 0 h 525876"/>
              <a:gd name="connsiteX1" fmla="*/ 2423160 w 2423160"/>
              <a:gd name="connsiteY1" fmla="*/ 0 h 525876"/>
              <a:gd name="connsiteX2" fmla="*/ 2423160 w 2423160"/>
              <a:gd name="connsiteY2" fmla="*/ 525876 h 525876"/>
              <a:gd name="connsiteX3" fmla="*/ 506730 w 2423160"/>
              <a:gd name="connsiteY3" fmla="*/ 525876 h 525876"/>
              <a:gd name="connsiteX4" fmla="*/ 0 w 2423160"/>
              <a:gd name="connsiteY4" fmla="*/ 0 h 525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3160" h="525876">
                <a:moveTo>
                  <a:pt x="0" y="0"/>
                </a:moveTo>
                <a:lnTo>
                  <a:pt x="2423160" y="0"/>
                </a:lnTo>
                <a:lnTo>
                  <a:pt x="2423160" y="525876"/>
                </a:lnTo>
                <a:lnTo>
                  <a:pt x="506730" y="525876"/>
                </a:lnTo>
                <a:cubicBezTo>
                  <a:pt x="309880" y="524574"/>
                  <a:pt x="139700" y="176562"/>
                  <a:pt x="0" y="0"/>
                </a:cubicBezTo>
                <a:close/>
              </a:path>
            </a:pathLst>
          </a:custGeom>
          <a:solidFill>
            <a:srgbClr val="002060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67" dirty="0">
                <a:solidFill>
                  <a:schemeClr val="bg1"/>
                </a:solidFill>
                <a:latin typeface="Montserrat Black" panose="020B0604020202020204" pitchFamily="2" charset="0"/>
              </a:rPr>
              <a:t>DATA AND SOURCE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7EC1AB-30E0-4390-8C5D-5F59570E9164}"/>
              </a:ext>
            </a:extLst>
          </p:cNvPr>
          <p:cNvSpPr txBox="1"/>
          <p:nvPr/>
        </p:nvSpPr>
        <p:spPr>
          <a:xfrm>
            <a:off x="452176" y="488331"/>
            <a:ext cx="491961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latin typeface="Montserrat Medium" panose="00000600000000000000" pitchFamily="2" charset="0"/>
              </a:rPr>
              <a:t>Pick-Up Count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FC3A00F-5AF8-4EC8-BB51-F69CE444A2F7}"/>
              </a:ext>
            </a:extLst>
          </p:cNvPr>
          <p:cNvSpPr txBox="1"/>
          <p:nvPr/>
        </p:nvSpPr>
        <p:spPr>
          <a:xfrm>
            <a:off x="452175" y="1164510"/>
            <a:ext cx="491961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latin typeface="Montserrat Medium" panose="00000600000000000000" pitchFamily="2" charset="0"/>
              </a:rPr>
              <a:t>Dataset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65CC0AB-510D-4DF6-A750-90EC787D2CB6}"/>
              </a:ext>
            </a:extLst>
          </p:cNvPr>
          <p:cNvSpPr/>
          <p:nvPr/>
        </p:nvSpPr>
        <p:spPr>
          <a:xfrm>
            <a:off x="562707" y="2043677"/>
            <a:ext cx="2746539" cy="9507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Individual pick-up data given on census-tract co-ordinates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B3E9343-0956-4532-9527-6DACE950FAC0}"/>
              </a:ext>
            </a:extLst>
          </p:cNvPr>
          <p:cNvSpPr/>
          <p:nvPr/>
        </p:nvSpPr>
        <p:spPr>
          <a:xfrm>
            <a:off x="562707" y="3710630"/>
            <a:ext cx="2746540" cy="6291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Trips are aggregated based on census-tract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21A557F-0005-41E4-9200-692A1CE95FB1}"/>
              </a:ext>
            </a:extLst>
          </p:cNvPr>
          <p:cNvSpPr/>
          <p:nvPr/>
        </p:nvSpPr>
        <p:spPr>
          <a:xfrm>
            <a:off x="562708" y="5327911"/>
            <a:ext cx="2746538" cy="7536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Total Trip count for each census tract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7EBA221-EDD6-4FAC-A40D-2968F9D8E15E}"/>
              </a:ext>
            </a:extLst>
          </p:cNvPr>
          <p:cNvCxnSpPr>
            <a:cxnSpLocks/>
          </p:cNvCxnSpPr>
          <p:nvPr/>
        </p:nvCxnSpPr>
        <p:spPr>
          <a:xfrm>
            <a:off x="1828800" y="3064747"/>
            <a:ext cx="0" cy="4823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5AF3852-0972-492E-A4B4-3E9BEBA60531}"/>
              </a:ext>
            </a:extLst>
          </p:cNvPr>
          <p:cNvCxnSpPr>
            <a:cxnSpLocks/>
          </p:cNvCxnSpPr>
          <p:nvPr/>
        </p:nvCxnSpPr>
        <p:spPr>
          <a:xfrm>
            <a:off x="1828800" y="4503336"/>
            <a:ext cx="0" cy="7318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5170FC8C-7CC3-4AC0-B875-E6D26563AAB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21" t="6033" r="32614"/>
          <a:stretch/>
        </p:blipFill>
        <p:spPr>
          <a:xfrm>
            <a:off x="4118015" y="1240706"/>
            <a:ext cx="4764741" cy="5354829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750C56DF-E793-41D0-A6D2-16037BBFE330}"/>
              </a:ext>
            </a:extLst>
          </p:cNvPr>
          <p:cNvSpPr/>
          <p:nvPr/>
        </p:nvSpPr>
        <p:spPr>
          <a:xfrm>
            <a:off x="9265726" y="3092275"/>
            <a:ext cx="285258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Data has a large variance.</a:t>
            </a:r>
          </a:p>
          <a:p>
            <a:endParaRPr lang="en-US" dirty="0"/>
          </a:p>
          <a:p>
            <a:r>
              <a:rPr lang="en-US" dirty="0"/>
              <a:t>The two airports ORD and MDW has high pickups.</a:t>
            </a:r>
          </a:p>
        </p:txBody>
      </p:sp>
    </p:spTree>
    <p:extLst>
      <p:ext uri="{BB962C8B-B14F-4D97-AF65-F5344CB8AC3E}">
        <p14:creationId xmlns:p14="http://schemas.microsoft.com/office/powerpoint/2010/main" val="14426711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11205845" y="6333135"/>
            <a:ext cx="731600" cy="52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fld id="{00000000-1234-1234-1234-123412341234}" type="slidenum">
              <a:rPr lang="en"/>
              <a:pPr/>
              <a:t>6</a:t>
            </a:fld>
            <a:endParaRPr/>
          </a:p>
        </p:txBody>
      </p:sp>
      <p:sp>
        <p:nvSpPr>
          <p:cNvPr id="7" name="Rectangle 19">
            <a:extLst>
              <a:ext uri="{FF2B5EF4-FFF2-40B4-BE49-F238E27FC236}">
                <a16:creationId xmlns:a16="http://schemas.microsoft.com/office/drawing/2014/main" id="{CC0E3ED4-DDD0-4170-832C-71F05C6BADB3}"/>
              </a:ext>
            </a:extLst>
          </p:cNvPr>
          <p:cNvSpPr/>
          <p:nvPr/>
        </p:nvSpPr>
        <p:spPr>
          <a:xfrm>
            <a:off x="3920456" y="-72052"/>
            <a:ext cx="8271545" cy="1123797"/>
          </a:xfrm>
          <a:custGeom>
            <a:avLst/>
            <a:gdLst>
              <a:gd name="connsiteX0" fmla="*/ 0 w 1916430"/>
              <a:gd name="connsiteY0" fmla="*/ 0 h 525876"/>
              <a:gd name="connsiteX1" fmla="*/ 1916430 w 1916430"/>
              <a:gd name="connsiteY1" fmla="*/ 0 h 525876"/>
              <a:gd name="connsiteX2" fmla="*/ 1916430 w 1916430"/>
              <a:gd name="connsiteY2" fmla="*/ 525876 h 525876"/>
              <a:gd name="connsiteX3" fmla="*/ 0 w 1916430"/>
              <a:gd name="connsiteY3" fmla="*/ 525876 h 525876"/>
              <a:gd name="connsiteX4" fmla="*/ 0 w 1916430"/>
              <a:gd name="connsiteY4" fmla="*/ 0 h 525876"/>
              <a:gd name="connsiteX0" fmla="*/ 0 w 2335530"/>
              <a:gd name="connsiteY0" fmla="*/ 0 h 529686"/>
              <a:gd name="connsiteX1" fmla="*/ 2335530 w 2335530"/>
              <a:gd name="connsiteY1" fmla="*/ 3810 h 529686"/>
              <a:gd name="connsiteX2" fmla="*/ 2335530 w 2335530"/>
              <a:gd name="connsiteY2" fmla="*/ 529686 h 529686"/>
              <a:gd name="connsiteX3" fmla="*/ 419100 w 2335530"/>
              <a:gd name="connsiteY3" fmla="*/ 529686 h 529686"/>
              <a:gd name="connsiteX4" fmla="*/ 0 w 2335530"/>
              <a:gd name="connsiteY4" fmla="*/ 0 h 529686"/>
              <a:gd name="connsiteX0" fmla="*/ 0 w 2335530"/>
              <a:gd name="connsiteY0" fmla="*/ 0 h 529686"/>
              <a:gd name="connsiteX1" fmla="*/ 2335530 w 2335530"/>
              <a:gd name="connsiteY1" fmla="*/ 3810 h 529686"/>
              <a:gd name="connsiteX2" fmla="*/ 2335530 w 2335530"/>
              <a:gd name="connsiteY2" fmla="*/ 529686 h 529686"/>
              <a:gd name="connsiteX3" fmla="*/ 419100 w 2335530"/>
              <a:gd name="connsiteY3" fmla="*/ 529686 h 529686"/>
              <a:gd name="connsiteX4" fmla="*/ 0 w 2335530"/>
              <a:gd name="connsiteY4" fmla="*/ 0 h 529686"/>
              <a:gd name="connsiteX0" fmla="*/ 0 w 2423160"/>
              <a:gd name="connsiteY0" fmla="*/ 0 h 525876"/>
              <a:gd name="connsiteX1" fmla="*/ 2423160 w 2423160"/>
              <a:gd name="connsiteY1" fmla="*/ 0 h 525876"/>
              <a:gd name="connsiteX2" fmla="*/ 2423160 w 2423160"/>
              <a:gd name="connsiteY2" fmla="*/ 525876 h 525876"/>
              <a:gd name="connsiteX3" fmla="*/ 506730 w 2423160"/>
              <a:gd name="connsiteY3" fmla="*/ 525876 h 525876"/>
              <a:gd name="connsiteX4" fmla="*/ 0 w 2423160"/>
              <a:gd name="connsiteY4" fmla="*/ 0 h 525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3160" h="525876">
                <a:moveTo>
                  <a:pt x="0" y="0"/>
                </a:moveTo>
                <a:lnTo>
                  <a:pt x="2423160" y="0"/>
                </a:lnTo>
                <a:lnTo>
                  <a:pt x="2423160" y="525876"/>
                </a:lnTo>
                <a:lnTo>
                  <a:pt x="506730" y="525876"/>
                </a:lnTo>
                <a:cubicBezTo>
                  <a:pt x="309880" y="524574"/>
                  <a:pt x="139700" y="176562"/>
                  <a:pt x="0" y="0"/>
                </a:cubicBezTo>
                <a:close/>
              </a:path>
            </a:pathLst>
          </a:custGeom>
          <a:solidFill>
            <a:srgbClr val="002060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67" dirty="0">
                <a:solidFill>
                  <a:schemeClr val="bg1"/>
                </a:solidFill>
                <a:latin typeface="Montserrat Black" panose="020B0604020202020204" pitchFamily="2" charset="0"/>
              </a:rPr>
              <a:t>DATA AND SOURCE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7EC1AB-30E0-4390-8C5D-5F59570E9164}"/>
              </a:ext>
            </a:extLst>
          </p:cNvPr>
          <p:cNvSpPr txBox="1"/>
          <p:nvPr/>
        </p:nvSpPr>
        <p:spPr>
          <a:xfrm>
            <a:off x="452176" y="488331"/>
            <a:ext cx="491961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latin typeface="Montserrat Medium" panose="00000600000000000000" pitchFamily="2" charset="0"/>
              </a:rPr>
              <a:t>Pick-Up Count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FC3A00F-5AF8-4EC8-BB51-F69CE444A2F7}"/>
              </a:ext>
            </a:extLst>
          </p:cNvPr>
          <p:cNvSpPr txBox="1"/>
          <p:nvPr/>
        </p:nvSpPr>
        <p:spPr>
          <a:xfrm>
            <a:off x="323222" y="921145"/>
            <a:ext cx="491961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latin typeface="Montserrat Medium" panose="00000600000000000000" pitchFamily="2" charset="0"/>
              </a:rPr>
              <a:t>Median Income and Age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6FAE859-6B7D-406D-BA68-16D590ACE3E7}"/>
              </a:ext>
            </a:extLst>
          </p:cNvPr>
          <p:cNvGrpSpPr/>
          <p:nvPr/>
        </p:nvGrpSpPr>
        <p:grpSpPr>
          <a:xfrm>
            <a:off x="7604928" y="1323678"/>
            <a:ext cx="4428323" cy="4347185"/>
            <a:chOff x="7656844" y="1847181"/>
            <a:chExt cx="4428323" cy="4058735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ED0A6B4E-899F-4DC7-88BD-3C1C47EB7D9F}"/>
                </a:ext>
              </a:extLst>
            </p:cNvPr>
            <p:cNvSpPr/>
            <p:nvPr/>
          </p:nvSpPr>
          <p:spPr>
            <a:xfrm>
              <a:off x="7656844" y="1847181"/>
              <a:ext cx="4417924" cy="4058735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8FEF178-11D0-4C72-95B7-360AE3EC039B}"/>
                </a:ext>
              </a:extLst>
            </p:cNvPr>
            <p:cNvSpPr txBox="1"/>
            <p:nvPr/>
          </p:nvSpPr>
          <p:spPr>
            <a:xfrm>
              <a:off x="7667242" y="1931039"/>
              <a:ext cx="3985322" cy="28623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Dataset Name: The 2016-2020 American</a:t>
              </a:r>
            </a:p>
            <a:p>
              <a:r>
                <a:rPr lang="en-US" dirty="0"/>
                <a:t> Community Survey</a:t>
              </a:r>
            </a:p>
            <a:p>
              <a:endParaRPr lang="en-US" dirty="0"/>
            </a:p>
            <a:p>
              <a:r>
                <a:rPr lang="en-US" dirty="0"/>
                <a:t>Dataset contains </a:t>
              </a:r>
            </a:p>
            <a:p>
              <a:r>
                <a:rPr lang="en-US" dirty="0"/>
                <a:t>All socio-economic information at the </a:t>
              </a:r>
            </a:p>
            <a:p>
              <a:r>
                <a:rPr lang="en-US" dirty="0"/>
                <a:t>Population and household-level.</a:t>
              </a:r>
            </a:p>
            <a:p>
              <a:endParaRPr lang="en-US" dirty="0"/>
            </a:p>
            <a:p>
              <a:endParaRPr lang="en-US" dirty="0"/>
            </a:p>
            <a:p>
              <a:r>
                <a:rPr lang="en-US" dirty="0"/>
                <a:t>Data Source:</a:t>
              </a:r>
            </a:p>
            <a:p>
              <a:endParaRPr lang="en-US" dirty="0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194A6D0-3634-4F6A-9CEE-B23FD8F697CE}"/>
                </a:ext>
              </a:extLst>
            </p:cNvPr>
            <p:cNvSpPr/>
            <p:nvPr/>
          </p:nvSpPr>
          <p:spPr>
            <a:xfrm>
              <a:off x="7667242" y="4661700"/>
              <a:ext cx="4417925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/>
                <a:t>https://data.census.gov/cedsci/table?q=income&amp;t=Age%20and%20Sex&amp;g=0500000US17031%241400000</a:t>
              </a:r>
            </a:p>
            <a:p>
              <a:endParaRPr lang="en-US" dirty="0"/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ADA5C82A-10CA-4085-B7C0-17DD5AD175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222" y="1382810"/>
            <a:ext cx="6971658" cy="4449859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1B1AA5B7-40CC-410C-B2AC-957378162ED9}"/>
              </a:ext>
            </a:extLst>
          </p:cNvPr>
          <p:cNvSpPr/>
          <p:nvPr/>
        </p:nvSpPr>
        <p:spPr>
          <a:xfrm>
            <a:off x="323222" y="6107268"/>
            <a:ext cx="4344573" cy="5248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are filtered out based on variable name ( </a:t>
            </a:r>
            <a:r>
              <a:rPr lang="en-US" dirty="0" err="1"/>
              <a:t>eg.</a:t>
            </a:r>
            <a:r>
              <a:rPr lang="en-US" dirty="0"/>
              <a:t> Income, Age)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97EDE4E-B50F-47C0-8D8F-5A74381C9CDE}"/>
              </a:ext>
            </a:extLst>
          </p:cNvPr>
          <p:cNvSpPr/>
          <p:nvPr/>
        </p:nvSpPr>
        <p:spPr>
          <a:xfrm>
            <a:off x="4858433" y="6104602"/>
            <a:ext cx="4344573" cy="5248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are filtered out based on Census tract&gt; Cook County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E425929-5D02-4DE3-BB68-2F10CE6D9DF7}"/>
              </a:ext>
            </a:extLst>
          </p:cNvPr>
          <p:cNvSpPr/>
          <p:nvPr/>
        </p:nvSpPr>
        <p:spPr>
          <a:xfrm>
            <a:off x="9393644" y="6104602"/>
            <a:ext cx="2639607" cy="5248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on Median Income and Age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AB1C8C0-2948-46C2-88A8-047CCBF7B325}"/>
              </a:ext>
            </a:extLst>
          </p:cNvPr>
          <p:cNvCxnSpPr>
            <a:cxnSpLocks/>
          </p:cNvCxnSpPr>
          <p:nvPr/>
        </p:nvCxnSpPr>
        <p:spPr>
          <a:xfrm>
            <a:off x="4401233" y="6319402"/>
            <a:ext cx="4572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F370814-E431-4D5C-AF2D-4711BD5D0148}"/>
              </a:ext>
            </a:extLst>
          </p:cNvPr>
          <p:cNvCxnSpPr>
            <a:cxnSpLocks/>
          </p:cNvCxnSpPr>
          <p:nvPr/>
        </p:nvCxnSpPr>
        <p:spPr>
          <a:xfrm>
            <a:off x="8936444" y="6333135"/>
            <a:ext cx="4572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97E57C77-5E14-4673-8474-72FBFDEF8FA9}"/>
              </a:ext>
            </a:extLst>
          </p:cNvPr>
          <p:cNvSpPr/>
          <p:nvPr/>
        </p:nvSpPr>
        <p:spPr>
          <a:xfrm>
            <a:off x="7615326" y="3193605"/>
            <a:ext cx="16542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File Size:3.6 MB</a:t>
            </a:r>
          </a:p>
        </p:txBody>
      </p:sp>
    </p:spTree>
    <p:extLst>
      <p:ext uri="{BB962C8B-B14F-4D97-AF65-F5344CB8AC3E}">
        <p14:creationId xmlns:p14="http://schemas.microsoft.com/office/powerpoint/2010/main" val="12266465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882742-B029-4EE4-AA8D-0E30132361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217452"/>
            <a:ext cx="10095600" cy="4764800"/>
          </a:xfrm>
        </p:spPr>
        <p:txBody>
          <a:bodyPr/>
          <a:lstStyle/>
          <a:p>
            <a:pPr marL="101598" indent="0">
              <a:buNone/>
            </a:pPr>
            <a:r>
              <a:rPr lang="en-US" dirty="0"/>
              <a:t>Median Income and Age</a:t>
            </a:r>
          </a:p>
        </p:txBody>
      </p:sp>
      <p:sp>
        <p:nvSpPr>
          <p:cNvPr id="4" name="Rectangle 19">
            <a:extLst>
              <a:ext uri="{FF2B5EF4-FFF2-40B4-BE49-F238E27FC236}">
                <a16:creationId xmlns:a16="http://schemas.microsoft.com/office/drawing/2014/main" id="{D34F3664-5414-40F6-8F60-6F71C027EE3D}"/>
              </a:ext>
            </a:extLst>
          </p:cNvPr>
          <p:cNvSpPr/>
          <p:nvPr/>
        </p:nvSpPr>
        <p:spPr>
          <a:xfrm>
            <a:off x="3920456" y="-72052"/>
            <a:ext cx="8271545" cy="1123797"/>
          </a:xfrm>
          <a:custGeom>
            <a:avLst/>
            <a:gdLst>
              <a:gd name="connsiteX0" fmla="*/ 0 w 1916430"/>
              <a:gd name="connsiteY0" fmla="*/ 0 h 525876"/>
              <a:gd name="connsiteX1" fmla="*/ 1916430 w 1916430"/>
              <a:gd name="connsiteY1" fmla="*/ 0 h 525876"/>
              <a:gd name="connsiteX2" fmla="*/ 1916430 w 1916430"/>
              <a:gd name="connsiteY2" fmla="*/ 525876 h 525876"/>
              <a:gd name="connsiteX3" fmla="*/ 0 w 1916430"/>
              <a:gd name="connsiteY3" fmla="*/ 525876 h 525876"/>
              <a:gd name="connsiteX4" fmla="*/ 0 w 1916430"/>
              <a:gd name="connsiteY4" fmla="*/ 0 h 525876"/>
              <a:gd name="connsiteX0" fmla="*/ 0 w 2335530"/>
              <a:gd name="connsiteY0" fmla="*/ 0 h 529686"/>
              <a:gd name="connsiteX1" fmla="*/ 2335530 w 2335530"/>
              <a:gd name="connsiteY1" fmla="*/ 3810 h 529686"/>
              <a:gd name="connsiteX2" fmla="*/ 2335530 w 2335530"/>
              <a:gd name="connsiteY2" fmla="*/ 529686 h 529686"/>
              <a:gd name="connsiteX3" fmla="*/ 419100 w 2335530"/>
              <a:gd name="connsiteY3" fmla="*/ 529686 h 529686"/>
              <a:gd name="connsiteX4" fmla="*/ 0 w 2335530"/>
              <a:gd name="connsiteY4" fmla="*/ 0 h 529686"/>
              <a:gd name="connsiteX0" fmla="*/ 0 w 2335530"/>
              <a:gd name="connsiteY0" fmla="*/ 0 h 529686"/>
              <a:gd name="connsiteX1" fmla="*/ 2335530 w 2335530"/>
              <a:gd name="connsiteY1" fmla="*/ 3810 h 529686"/>
              <a:gd name="connsiteX2" fmla="*/ 2335530 w 2335530"/>
              <a:gd name="connsiteY2" fmla="*/ 529686 h 529686"/>
              <a:gd name="connsiteX3" fmla="*/ 419100 w 2335530"/>
              <a:gd name="connsiteY3" fmla="*/ 529686 h 529686"/>
              <a:gd name="connsiteX4" fmla="*/ 0 w 2335530"/>
              <a:gd name="connsiteY4" fmla="*/ 0 h 529686"/>
              <a:gd name="connsiteX0" fmla="*/ 0 w 2423160"/>
              <a:gd name="connsiteY0" fmla="*/ 0 h 525876"/>
              <a:gd name="connsiteX1" fmla="*/ 2423160 w 2423160"/>
              <a:gd name="connsiteY1" fmla="*/ 0 h 525876"/>
              <a:gd name="connsiteX2" fmla="*/ 2423160 w 2423160"/>
              <a:gd name="connsiteY2" fmla="*/ 525876 h 525876"/>
              <a:gd name="connsiteX3" fmla="*/ 506730 w 2423160"/>
              <a:gd name="connsiteY3" fmla="*/ 525876 h 525876"/>
              <a:gd name="connsiteX4" fmla="*/ 0 w 2423160"/>
              <a:gd name="connsiteY4" fmla="*/ 0 h 525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3160" h="525876">
                <a:moveTo>
                  <a:pt x="0" y="0"/>
                </a:moveTo>
                <a:lnTo>
                  <a:pt x="2423160" y="0"/>
                </a:lnTo>
                <a:lnTo>
                  <a:pt x="2423160" y="525876"/>
                </a:lnTo>
                <a:lnTo>
                  <a:pt x="506730" y="525876"/>
                </a:lnTo>
                <a:cubicBezTo>
                  <a:pt x="309880" y="524574"/>
                  <a:pt x="139700" y="176562"/>
                  <a:pt x="0" y="0"/>
                </a:cubicBezTo>
                <a:close/>
              </a:path>
            </a:pathLst>
          </a:custGeom>
          <a:solidFill>
            <a:srgbClr val="002060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67" dirty="0">
                <a:solidFill>
                  <a:schemeClr val="bg1"/>
                </a:solidFill>
                <a:latin typeface="Montserrat Black" panose="020B0604020202020204" pitchFamily="2" charset="0"/>
              </a:rPr>
              <a:t>DATA AND SOURCE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EBEC88-C024-4B5C-AF2B-AEB508C740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080" y="1460187"/>
            <a:ext cx="4496690" cy="5030754"/>
          </a:xfrm>
          <a:prstGeom prst="rect">
            <a:avLst/>
          </a:prstGeom>
          <a:solidFill>
            <a:srgbClr val="FFFFFF">
              <a:shade val="85000"/>
            </a:srgbClr>
          </a:solidFill>
          <a:ln w="12700" cap="rnd">
            <a:solidFill>
              <a:schemeClr val="accent1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08150B4-7D6A-45F5-9972-E59DC8DE82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7680" y="1460187"/>
            <a:ext cx="1222215" cy="528899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5931E9A-72C2-4309-9470-9C1A20031A06}"/>
              </a:ext>
            </a:extLst>
          </p:cNvPr>
          <p:cNvSpPr/>
          <p:nvPr/>
        </p:nvSpPr>
        <p:spPr>
          <a:xfrm>
            <a:off x="2451798" y="1718268"/>
            <a:ext cx="914400" cy="12058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C9D6B71-03DC-40E9-A1AF-7DE873DC7C59}"/>
              </a:ext>
            </a:extLst>
          </p:cNvPr>
          <p:cNvCxnSpPr>
            <a:cxnSpLocks/>
          </p:cNvCxnSpPr>
          <p:nvPr/>
        </p:nvCxnSpPr>
        <p:spPr>
          <a:xfrm>
            <a:off x="5047800" y="3975564"/>
            <a:ext cx="51988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BB4831FF-B0F0-44D5-8724-D11C2A64D86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59" r="-261"/>
          <a:stretch/>
        </p:blipFill>
        <p:spPr>
          <a:xfrm>
            <a:off x="6948488" y="1460187"/>
            <a:ext cx="5174901" cy="370914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3E64BE2-042F-4971-A756-D76050F0B400}"/>
              </a:ext>
            </a:extLst>
          </p:cNvPr>
          <p:cNvSpPr txBox="1"/>
          <p:nvPr/>
        </p:nvSpPr>
        <p:spPr>
          <a:xfrm>
            <a:off x="6789895" y="5257848"/>
            <a:ext cx="542687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b="1" dirty="0"/>
          </a:p>
          <a:p>
            <a:r>
              <a:rPr lang="en-US" dirty="0"/>
              <a:t>Most census tracts with high median income are near </a:t>
            </a:r>
          </a:p>
          <a:p>
            <a:r>
              <a:rPr lang="en-US" dirty="0"/>
              <a:t>the town center near Lake View and Wrigleyville</a:t>
            </a:r>
          </a:p>
          <a:p>
            <a:r>
              <a:rPr lang="en-US" dirty="0"/>
              <a:t>The airport census tract has </a:t>
            </a:r>
            <a:r>
              <a:rPr lang="en-US" dirty="0" err="1"/>
              <a:t>NaN</a:t>
            </a:r>
            <a:r>
              <a:rPr lang="en-US" dirty="0"/>
              <a:t> Income, replaced by 0.</a:t>
            </a:r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3066595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11205845" y="6333135"/>
            <a:ext cx="731600" cy="52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fld id="{00000000-1234-1234-1234-123412341234}" type="slidenum">
              <a:rPr lang="en"/>
              <a:pPr/>
              <a:t>8</a:t>
            </a:fld>
            <a:endParaRPr/>
          </a:p>
        </p:txBody>
      </p:sp>
      <p:sp>
        <p:nvSpPr>
          <p:cNvPr id="7" name="Rectangle 19">
            <a:extLst>
              <a:ext uri="{FF2B5EF4-FFF2-40B4-BE49-F238E27FC236}">
                <a16:creationId xmlns:a16="http://schemas.microsoft.com/office/drawing/2014/main" id="{CC0E3ED4-DDD0-4170-832C-71F05C6BADB3}"/>
              </a:ext>
            </a:extLst>
          </p:cNvPr>
          <p:cNvSpPr/>
          <p:nvPr/>
        </p:nvSpPr>
        <p:spPr>
          <a:xfrm>
            <a:off x="3920456" y="-72052"/>
            <a:ext cx="8271545" cy="1123797"/>
          </a:xfrm>
          <a:custGeom>
            <a:avLst/>
            <a:gdLst>
              <a:gd name="connsiteX0" fmla="*/ 0 w 1916430"/>
              <a:gd name="connsiteY0" fmla="*/ 0 h 525876"/>
              <a:gd name="connsiteX1" fmla="*/ 1916430 w 1916430"/>
              <a:gd name="connsiteY1" fmla="*/ 0 h 525876"/>
              <a:gd name="connsiteX2" fmla="*/ 1916430 w 1916430"/>
              <a:gd name="connsiteY2" fmla="*/ 525876 h 525876"/>
              <a:gd name="connsiteX3" fmla="*/ 0 w 1916430"/>
              <a:gd name="connsiteY3" fmla="*/ 525876 h 525876"/>
              <a:gd name="connsiteX4" fmla="*/ 0 w 1916430"/>
              <a:gd name="connsiteY4" fmla="*/ 0 h 525876"/>
              <a:gd name="connsiteX0" fmla="*/ 0 w 2335530"/>
              <a:gd name="connsiteY0" fmla="*/ 0 h 529686"/>
              <a:gd name="connsiteX1" fmla="*/ 2335530 w 2335530"/>
              <a:gd name="connsiteY1" fmla="*/ 3810 h 529686"/>
              <a:gd name="connsiteX2" fmla="*/ 2335530 w 2335530"/>
              <a:gd name="connsiteY2" fmla="*/ 529686 h 529686"/>
              <a:gd name="connsiteX3" fmla="*/ 419100 w 2335530"/>
              <a:gd name="connsiteY3" fmla="*/ 529686 h 529686"/>
              <a:gd name="connsiteX4" fmla="*/ 0 w 2335530"/>
              <a:gd name="connsiteY4" fmla="*/ 0 h 529686"/>
              <a:gd name="connsiteX0" fmla="*/ 0 w 2335530"/>
              <a:gd name="connsiteY0" fmla="*/ 0 h 529686"/>
              <a:gd name="connsiteX1" fmla="*/ 2335530 w 2335530"/>
              <a:gd name="connsiteY1" fmla="*/ 3810 h 529686"/>
              <a:gd name="connsiteX2" fmla="*/ 2335530 w 2335530"/>
              <a:gd name="connsiteY2" fmla="*/ 529686 h 529686"/>
              <a:gd name="connsiteX3" fmla="*/ 419100 w 2335530"/>
              <a:gd name="connsiteY3" fmla="*/ 529686 h 529686"/>
              <a:gd name="connsiteX4" fmla="*/ 0 w 2335530"/>
              <a:gd name="connsiteY4" fmla="*/ 0 h 529686"/>
              <a:gd name="connsiteX0" fmla="*/ 0 w 2423160"/>
              <a:gd name="connsiteY0" fmla="*/ 0 h 525876"/>
              <a:gd name="connsiteX1" fmla="*/ 2423160 w 2423160"/>
              <a:gd name="connsiteY1" fmla="*/ 0 h 525876"/>
              <a:gd name="connsiteX2" fmla="*/ 2423160 w 2423160"/>
              <a:gd name="connsiteY2" fmla="*/ 525876 h 525876"/>
              <a:gd name="connsiteX3" fmla="*/ 506730 w 2423160"/>
              <a:gd name="connsiteY3" fmla="*/ 525876 h 525876"/>
              <a:gd name="connsiteX4" fmla="*/ 0 w 2423160"/>
              <a:gd name="connsiteY4" fmla="*/ 0 h 525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3160" h="525876">
                <a:moveTo>
                  <a:pt x="0" y="0"/>
                </a:moveTo>
                <a:lnTo>
                  <a:pt x="2423160" y="0"/>
                </a:lnTo>
                <a:lnTo>
                  <a:pt x="2423160" y="525876"/>
                </a:lnTo>
                <a:lnTo>
                  <a:pt x="506730" y="525876"/>
                </a:lnTo>
                <a:cubicBezTo>
                  <a:pt x="309880" y="524574"/>
                  <a:pt x="139700" y="176562"/>
                  <a:pt x="0" y="0"/>
                </a:cubicBezTo>
                <a:close/>
              </a:path>
            </a:pathLst>
          </a:custGeom>
          <a:solidFill>
            <a:srgbClr val="002060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67" dirty="0">
                <a:solidFill>
                  <a:schemeClr val="bg1"/>
                </a:solidFill>
                <a:latin typeface="Montserrat Black" panose="020B0604020202020204" pitchFamily="2" charset="0"/>
              </a:rPr>
              <a:t>DATA AND SOURCE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7EC1AB-30E0-4390-8C5D-5F59570E9164}"/>
              </a:ext>
            </a:extLst>
          </p:cNvPr>
          <p:cNvSpPr txBox="1"/>
          <p:nvPr/>
        </p:nvSpPr>
        <p:spPr>
          <a:xfrm>
            <a:off x="35701" y="717079"/>
            <a:ext cx="491961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01598" indent="0">
              <a:buNone/>
            </a:pPr>
            <a:r>
              <a:rPr lang="en-US" sz="2000" b="1" dirty="0">
                <a:latin typeface="Montserrat Medium"/>
              </a:rPr>
              <a:t>Built Environment Variables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6FAE859-6B7D-406D-BA68-16D590ACE3E7}"/>
              </a:ext>
            </a:extLst>
          </p:cNvPr>
          <p:cNvGrpSpPr/>
          <p:nvPr/>
        </p:nvGrpSpPr>
        <p:grpSpPr>
          <a:xfrm>
            <a:off x="7179482" y="1419817"/>
            <a:ext cx="4428323" cy="4491871"/>
            <a:chOff x="7656844" y="1847181"/>
            <a:chExt cx="4428323" cy="4193821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ED0A6B4E-899F-4DC7-88BD-3C1C47EB7D9F}"/>
                </a:ext>
              </a:extLst>
            </p:cNvPr>
            <p:cNvSpPr/>
            <p:nvPr/>
          </p:nvSpPr>
          <p:spPr>
            <a:xfrm>
              <a:off x="7656844" y="1847181"/>
              <a:ext cx="4417924" cy="4058735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8FEF178-11D0-4C72-95B7-360AE3EC039B}"/>
                </a:ext>
              </a:extLst>
            </p:cNvPr>
            <p:cNvSpPr txBox="1"/>
            <p:nvPr/>
          </p:nvSpPr>
          <p:spPr>
            <a:xfrm>
              <a:off x="7667242" y="1931039"/>
              <a:ext cx="4279185" cy="2413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Dataset Name: Smart Location Database</a:t>
              </a:r>
            </a:p>
            <a:p>
              <a:endParaRPr lang="en-US" dirty="0"/>
            </a:p>
            <a:p>
              <a:r>
                <a:rPr lang="en-US" dirty="0"/>
                <a:t>Dataset Theme : Transportation Network, </a:t>
              </a:r>
            </a:p>
            <a:p>
              <a:r>
                <a:rPr lang="en-US" dirty="0"/>
                <a:t>Society and Demography, Environment and </a:t>
              </a:r>
            </a:p>
            <a:p>
              <a:r>
                <a:rPr lang="en-US" dirty="0"/>
                <a:t>Conservation, Cultural for all 50 states</a:t>
              </a:r>
            </a:p>
            <a:p>
              <a:endParaRPr lang="en-US" dirty="0"/>
            </a:p>
            <a:p>
              <a:r>
                <a:rPr lang="en-US" dirty="0"/>
                <a:t>Total Variables: 169 variables</a:t>
              </a:r>
            </a:p>
            <a:p>
              <a:endParaRPr lang="en-US" dirty="0"/>
            </a:p>
            <a:p>
              <a:endParaRPr lang="en-US" dirty="0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194A6D0-3634-4F6A-9CEE-B23FD8F697CE}"/>
                </a:ext>
              </a:extLst>
            </p:cNvPr>
            <p:cNvSpPr/>
            <p:nvPr/>
          </p:nvSpPr>
          <p:spPr>
            <a:xfrm>
              <a:off x="7667242" y="4661700"/>
              <a:ext cx="4417925" cy="137930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/>
                <a:t>Data Source:</a:t>
              </a:r>
            </a:p>
            <a:p>
              <a:endParaRPr lang="en-US" dirty="0"/>
            </a:p>
            <a:p>
              <a:r>
                <a:rPr lang="en-US" dirty="0"/>
                <a:t>https://www.epa.gov/smartgrowth/smart-location-mapping</a:t>
              </a:r>
            </a:p>
            <a:p>
              <a:endParaRPr lang="en-US" dirty="0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1B1AA5B7-40CC-410C-B2AC-957378162ED9}"/>
              </a:ext>
            </a:extLst>
          </p:cNvPr>
          <p:cNvSpPr/>
          <p:nvPr/>
        </p:nvSpPr>
        <p:spPr>
          <a:xfrm>
            <a:off x="1365605" y="6109071"/>
            <a:ext cx="4344573" cy="5248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Go to the website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97EDE4E-B50F-47C0-8D8F-5A74381C9CDE}"/>
              </a:ext>
            </a:extLst>
          </p:cNvPr>
          <p:cNvSpPr/>
          <p:nvPr/>
        </p:nvSpPr>
        <p:spPr>
          <a:xfrm>
            <a:off x="5900816" y="6106405"/>
            <a:ext cx="4344573" cy="5248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Download link given on the website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AB1C8C0-2948-46C2-88A8-047CCBF7B325}"/>
              </a:ext>
            </a:extLst>
          </p:cNvPr>
          <p:cNvCxnSpPr>
            <a:cxnSpLocks/>
          </p:cNvCxnSpPr>
          <p:nvPr/>
        </p:nvCxnSpPr>
        <p:spPr>
          <a:xfrm>
            <a:off x="5443616" y="6321205"/>
            <a:ext cx="4572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97E57C77-5E14-4673-8474-72FBFDEF8FA9}"/>
              </a:ext>
            </a:extLst>
          </p:cNvPr>
          <p:cNvSpPr/>
          <p:nvPr/>
        </p:nvSpPr>
        <p:spPr>
          <a:xfrm>
            <a:off x="7189880" y="3922427"/>
            <a:ext cx="17664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File Size: 681 MB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538030B-1EC6-4406-9C18-931DA23F9C83}"/>
              </a:ext>
            </a:extLst>
          </p:cNvPr>
          <p:cNvGrpSpPr/>
          <p:nvPr/>
        </p:nvGrpSpPr>
        <p:grpSpPr>
          <a:xfrm>
            <a:off x="206523" y="1222839"/>
            <a:ext cx="6284712" cy="4816763"/>
            <a:chOff x="220580" y="1085351"/>
            <a:chExt cx="5829033" cy="4923008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D4A01C6F-DF20-4ABF-946A-C6D33396D4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0580" y="1085351"/>
              <a:ext cx="5829033" cy="4923008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4A30491-E958-4E39-8B29-BDDA3E9296CF}"/>
                </a:ext>
              </a:extLst>
            </p:cNvPr>
            <p:cNvSpPr txBox="1"/>
            <p:nvPr/>
          </p:nvSpPr>
          <p:spPr>
            <a:xfrm>
              <a:off x="4206627" y="3477065"/>
              <a:ext cx="1692676" cy="71909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8358172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9">
            <a:extLst>
              <a:ext uri="{FF2B5EF4-FFF2-40B4-BE49-F238E27FC236}">
                <a16:creationId xmlns:a16="http://schemas.microsoft.com/office/drawing/2014/main" id="{A1D46C4C-D3D0-4462-8E67-55FA09373D88}"/>
              </a:ext>
            </a:extLst>
          </p:cNvPr>
          <p:cNvSpPr/>
          <p:nvPr/>
        </p:nvSpPr>
        <p:spPr>
          <a:xfrm>
            <a:off x="3920456" y="-72052"/>
            <a:ext cx="8271545" cy="1123797"/>
          </a:xfrm>
          <a:custGeom>
            <a:avLst/>
            <a:gdLst>
              <a:gd name="connsiteX0" fmla="*/ 0 w 1916430"/>
              <a:gd name="connsiteY0" fmla="*/ 0 h 525876"/>
              <a:gd name="connsiteX1" fmla="*/ 1916430 w 1916430"/>
              <a:gd name="connsiteY1" fmla="*/ 0 h 525876"/>
              <a:gd name="connsiteX2" fmla="*/ 1916430 w 1916430"/>
              <a:gd name="connsiteY2" fmla="*/ 525876 h 525876"/>
              <a:gd name="connsiteX3" fmla="*/ 0 w 1916430"/>
              <a:gd name="connsiteY3" fmla="*/ 525876 h 525876"/>
              <a:gd name="connsiteX4" fmla="*/ 0 w 1916430"/>
              <a:gd name="connsiteY4" fmla="*/ 0 h 525876"/>
              <a:gd name="connsiteX0" fmla="*/ 0 w 2335530"/>
              <a:gd name="connsiteY0" fmla="*/ 0 h 529686"/>
              <a:gd name="connsiteX1" fmla="*/ 2335530 w 2335530"/>
              <a:gd name="connsiteY1" fmla="*/ 3810 h 529686"/>
              <a:gd name="connsiteX2" fmla="*/ 2335530 w 2335530"/>
              <a:gd name="connsiteY2" fmla="*/ 529686 h 529686"/>
              <a:gd name="connsiteX3" fmla="*/ 419100 w 2335530"/>
              <a:gd name="connsiteY3" fmla="*/ 529686 h 529686"/>
              <a:gd name="connsiteX4" fmla="*/ 0 w 2335530"/>
              <a:gd name="connsiteY4" fmla="*/ 0 h 529686"/>
              <a:gd name="connsiteX0" fmla="*/ 0 w 2335530"/>
              <a:gd name="connsiteY0" fmla="*/ 0 h 529686"/>
              <a:gd name="connsiteX1" fmla="*/ 2335530 w 2335530"/>
              <a:gd name="connsiteY1" fmla="*/ 3810 h 529686"/>
              <a:gd name="connsiteX2" fmla="*/ 2335530 w 2335530"/>
              <a:gd name="connsiteY2" fmla="*/ 529686 h 529686"/>
              <a:gd name="connsiteX3" fmla="*/ 419100 w 2335530"/>
              <a:gd name="connsiteY3" fmla="*/ 529686 h 529686"/>
              <a:gd name="connsiteX4" fmla="*/ 0 w 2335530"/>
              <a:gd name="connsiteY4" fmla="*/ 0 h 529686"/>
              <a:gd name="connsiteX0" fmla="*/ 0 w 2423160"/>
              <a:gd name="connsiteY0" fmla="*/ 0 h 525876"/>
              <a:gd name="connsiteX1" fmla="*/ 2423160 w 2423160"/>
              <a:gd name="connsiteY1" fmla="*/ 0 h 525876"/>
              <a:gd name="connsiteX2" fmla="*/ 2423160 w 2423160"/>
              <a:gd name="connsiteY2" fmla="*/ 525876 h 525876"/>
              <a:gd name="connsiteX3" fmla="*/ 506730 w 2423160"/>
              <a:gd name="connsiteY3" fmla="*/ 525876 h 525876"/>
              <a:gd name="connsiteX4" fmla="*/ 0 w 2423160"/>
              <a:gd name="connsiteY4" fmla="*/ 0 h 525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3160" h="525876">
                <a:moveTo>
                  <a:pt x="0" y="0"/>
                </a:moveTo>
                <a:lnTo>
                  <a:pt x="2423160" y="0"/>
                </a:lnTo>
                <a:lnTo>
                  <a:pt x="2423160" y="525876"/>
                </a:lnTo>
                <a:lnTo>
                  <a:pt x="506730" y="525876"/>
                </a:lnTo>
                <a:cubicBezTo>
                  <a:pt x="309880" y="524574"/>
                  <a:pt x="139700" y="176562"/>
                  <a:pt x="0" y="0"/>
                </a:cubicBezTo>
                <a:close/>
              </a:path>
            </a:pathLst>
          </a:custGeom>
          <a:solidFill>
            <a:srgbClr val="002060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67" dirty="0">
                <a:solidFill>
                  <a:schemeClr val="bg1"/>
                </a:solidFill>
                <a:latin typeface="Montserrat Black" panose="020B0604020202020204" pitchFamily="2" charset="0"/>
              </a:rPr>
              <a:t>DATA AND SOURCE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8833643-B4C0-41FA-845C-EDA93C1976D9}"/>
              </a:ext>
            </a:extLst>
          </p:cNvPr>
          <p:cNvGrpSpPr/>
          <p:nvPr/>
        </p:nvGrpSpPr>
        <p:grpSpPr>
          <a:xfrm>
            <a:off x="528094" y="918219"/>
            <a:ext cx="10973251" cy="4588501"/>
            <a:chOff x="609374" y="1243339"/>
            <a:chExt cx="10973251" cy="4588501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14411FA-83DB-45F7-9DF8-850074E15D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9374" y="1243339"/>
              <a:ext cx="10973251" cy="4588501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0E9EE0A-36DF-4347-A176-83E5B6388537}"/>
                </a:ext>
              </a:extLst>
            </p:cNvPr>
            <p:cNvSpPr/>
            <p:nvPr/>
          </p:nvSpPr>
          <p:spPr>
            <a:xfrm>
              <a:off x="1087120" y="1330960"/>
              <a:ext cx="399905" cy="450088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1ED6913-B2C1-4DCD-9684-CEB1BC641FCA}"/>
                </a:ext>
              </a:extLst>
            </p:cNvPr>
            <p:cNvSpPr/>
            <p:nvPr/>
          </p:nvSpPr>
          <p:spPr>
            <a:xfrm>
              <a:off x="5527040" y="1402080"/>
              <a:ext cx="5963920" cy="442976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E5AF99F1-8A63-4744-B2F3-6690EDD4267C}"/>
              </a:ext>
            </a:extLst>
          </p:cNvPr>
          <p:cNvSpPr/>
          <p:nvPr/>
        </p:nvSpPr>
        <p:spPr>
          <a:xfrm>
            <a:off x="1" y="5651350"/>
            <a:ext cx="4344573" cy="5248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Manual on full description of Data are given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E647DAF-60B5-41D2-8D23-A154C4B233CE}"/>
              </a:ext>
            </a:extLst>
          </p:cNvPr>
          <p:cNvSpPr/>
          <p:nvPr/>
        </p:nvSpPr>
        <p:spPr>
          <a:xfrm>
            <a:off x="4592782" y="5912192"/>
            <a:ext cx="4344573" cy="5248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are filtered out based on Census tracts of Chicago city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D967CD4-A2D4-40B8-96AA-788603E5781F}"/>
              </a:ext>
            </a:extLst>
          </p:cNvPr>
          <p:cNvSpPr/>
          <p:nvPr/>
        </p:nvSpPr>
        <p:spPr>
          <a:xfrm>
            <a:off x="9104283" y="5594341"/>
            <a:ext cx="3021879" cy="11636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on Population Density, Employment Density, Percent of Zero Car ownership, Land-Use Diversity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E17DAC9-E30B-49FD-88FA-6D6D532448BC}"/>
              </a:ext>
            </a:extLst>
          </p:cNvPr>
          <p:cNvSpPr/>
          <p:nvPr/>
        </p:nvSpPr>
        <p:spPr>
          <a:xfrm>
            <a:off x="0" y="6208560"/>
            <a:ext cx="4344573" cy="5248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Filter out the codes for selected variables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86821D7-9FA4-4AB4-B571-786DFCFF85CB}"/>
              </a:ext>
            </a:extLst>
          </p:cNvPr>
          <p:cNvSpPr txBox="1"/>
          <p:nvPr/>
        </p:nvSpPr>
        <p:spPr>
          <a:xfrm>
            <a:off x="0" y="312692"/>
            <a:ext cx="491961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01598" indent="0">
              <a:buNone/>
            </a:pPr>
            <a:r>
              <a:rPr lang="en-US" sz="2000" b="1" dirty="0">
                <a:latin typeface="Montserrat Medium"/>
              </a:rPr>
              <a:t>Built Environment Variables</a:t>
            </a:r>
          </a:p>
        </p:txBody>
      </p:sp>
    </p:spTree>
    <p:extLst>
      <p:ext uri="{BB962C8B-B14F-4D97-AF65-F5344CB8AC3E}">
        <p14:creationId xmlns:p14="http://schemas.microsoft.com/office/powerpoint/2010/main" val="6290847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1042</TotalTime>
  <Words>1322</Words>
  <Application>Microsoft Office PowerPoint</Application>
  <PresentationFormat>Widescreen</PresentationFormat>
  <Paragraphs>270</Paragraphs>
  <Slides>26</Slides>
  <Notes>10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7" baseType="lpstr">
      <vt:lpstr>Office Theme</vt:lpstr>
      <vt:lpstr>A Census-Tract Based Analysis on Exploring Rideshare Usage Pattern using K- Means for the City of Chicago in the era of pandemic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Exploring Rideshare Usage Pattern using K- protype segmentation analysis for the City of Chicago in the era of pandemic</dc:title>
  <dc:creator>Arna Nishita Nithila</dc:creator>
  <cp:lastModifiedBy>Arna Nishita Nithila</cp:lastModifiedBy>
  <cp:revision>119</cp:revision>
  <dcterms:created xsi:type="dcterms:W3CDTF">2022-03-26T22:28:20Z</dcterms:created>
  <dcterms:modified xsi:type="dcterms:W3CDTF">2022-04-04T01:11:38Z</dcterms:modified>
</cp:coreProperties>
</file>